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sldIdLst>
    <p:sldId id="256" r:id="rId2"/>
    <p:sldId id="265" r:id="rId3"/>
    <p:sldId id="295" r:id="rId4"/>
    <p:sldId id="296" r:id="rId5"/>
    <p:sldId id="297" r:id="rId6"/>
    <p:sldId id="258" r:id="rId7"/>
    <p:sldId id="261" r:id="rId8"/>
    <p:sldId id="259" r:id="rId9"/>
    <p:sldId id="260" r:id="rId10"/>
    <p:sldId id="288" r:id="rId11"/>
    <p:sldId id="289" r:id="rId12"/>
    <p:sldId id="286" r:id="rId13"/>
    <p:sldId id="275" r:id="rId14"/>
    <p:sldId id="267" r:id="rId15"/>
    <p:sldId id="272" r:id="rId16"/>
    <p:sldId id="29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690"/>
    <p:restoredTop sz="94404"/>
  </p:normalViewPr>
  <p:slideViewPr>
    <p:cSldViewPr snapToGrid="0" snapToObjects="1" showGuides="1">
      <p:cViewPr varScale="1">
        <p:scale>
          <a:sx n="72" d="100"/>
          <a:sy n="72" d="100"/>
        </p:scale>
        <p:origin x="216" y="464"/>
      </p:cViewPr>
      <p:guideLst>
        <p:guide orient="horz" pos="2160"/>
        <p:guide pos="3840"/>
      </p:guideLst>
    </p:cSldViewPr>
  </p:slideViewPr>
  <p:outlineViewPr>
    <p:cViewPr>
      <p:scale>
        <a:sx n="33" d="100"/>
        <a:sy n="33" d="100"/>
      </p:scale>
      <p:origin x="0" y="-31624"/>
    </p:cViewPr>
  </p:outlin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C9DFEB-B604-3B44-A284-BD3F3261E125}" type="datetimeFigureOut">
              <a:rPr lang="en-US" smtClean="0"/>
              <a:t>1/24/23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46A1FD-B28B-9543-A520-CCF5E9683E06}" type="slidenum">
              <a:rPr lang="en-US" smtClean="0"/>
              <a:t>‹#›</a:t>
            </a:fld>
            <a:endParaRPr lang="en-US"/>
          </a:p>
        </p:txBody>
      </p:sp>
    </p:spTree>
    <p:extLst>
      <p:ext uri="{BB962C8B-B14F-4D97-AF65-F5344CB8AC3E}">
        <p14:creationId xmlns:p14="http://schemas.microsoft.com/office/powerpoint/2010/main" val="2319550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C46A1FD-B28B-9543-A520-CCF5E9683E06}" type="slidenum">
              <a:rPr lang="en-US" smtClean="0"/>
              <a:t>1</a:t>
            </a:fld>
            <a:endParaRPr lang="en-US" dirty="0"/>
          </a:p>
        </p:txBody>
      </p:sp>
    </p:spTree>
    <p:extLst>
      <p:ext uri="{BB962C8B-B14F-4D97-AF65-F5344CB8AC3E}">
        <p14:creationId xmlns:p14="http://schemas.microsoft.com/office/powerpoint/2010/main" val="30326527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C46A1FD-B28B-9543-A520-CCF5E9683E06}" type="slidenum">
              <a:rPr lang="en-US" smtClean="0"/>
              <a:t>11</a:t>
            </a:fld>
            <a:endParaRPr lang="en-US" dirty="0"/>
          </a:p>
        </p:txBody>
      </p:sp>
    </p:spTree>
    <p:extLst>
      <p:ext uri="{BB962C8B-B14F-4D97-AF65-F5344CB8AC3E}">
        <p14:creationId xmlns:p14="http://schemas.microsoft.com/office/powerpoint/2010/main" val="37906083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2E2F57-BB34-DE45-932B-D9A9DCD869E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6DBE449-839A-064F-BC79-CE91A096319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B799E50-8AC1-4348-A604-2F27C5802EE2}"/>
              </a:ext>
            </a:extLst>
          </p:cNvPr>
          <p:cNvSpPr>
            <a:spLocks noGrp="1"/>
          </p:cNvSpPr>
          <p:nvPr>
            <p:ph type="dt" sz="half" idx="10"/>
          </p:nvPr>
        </p:nvSpPr>
        <p:spPr/>
        <p:txBody>
          <a:bodyPr/>
          <a:lstStyle/>
          <a:p>
            <a:fld id="{FB08756B-3A84-F143-BB51-444CB7BD3C85}" type="datetimeFigureOut">
              <a:rPr lang="en-US" smtClean="0"/>
              <a:t>1/24/23</a:t>
            </a:fld>
            <a:endParaRPr lang="en-US"/>
          </a:p>
        </p:txBody>
      </p:sp>
      <p:sp>
        <p:nvSpPr>
          <p:cNvPr id="5" name="Footer Placeholder 4">
            <a:extLst>
              <a:ext uri="{FF2B5EF4-FFF2-40B4-BE49-F238E27FC236}">
                <a16:creationId xmlns:a16="http://schemas.microsoft.com/office/drawing/2014/main" id="{B7C0A3A3-E2D7-9143-BA71-728802A826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EBAFBF-78A3-BE42-90AF-67D5BC918741}"/>
              </a:ext>
            </a:extLst>
          </p:cNvPr>
          <p:cNvSpPr>
            <a:spLocks noGrp="1"/>
          </p:cNvSpPr>
          <p:nvPr>
            <p:ph type="sldNum" sz="quarter" idx="12"/>
          </p:nvPr>
        </p:nvSpPr>
        <p:spPr/>
        <p:txBody>
          <a:bodyPr/>
          <a:lstStyle/>
          <a:p>
            <a:fld id="{5D9290DE-D80F-9F48-8633-BBA7491C578E}" type="slidenum">
              <a:rPr lang="en-US" smtClean="0"/>
              <a:t>‹#›</a:t>
            </a:fld>
            <a:endParaRPr lang="en-US"/>
          </a:p>
        </p:txBody>
      </p:sp>
    </p:spTree>
    <p:extLst>
      <p:ext uri="{BB962C8B-B14F-4D97-AF65-F5344CB8AC3E}">
        <p14:creationId xmlns:p14="http://schemas.microsoft.com/office/powerpoint/2010/main" val="42024110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C5ECD-8DF4-704C-B279-0FC3784E94E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C18A99A-73C4-5143-99E4-D5E838182BF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3256EA-B05E-0342-B6B8-3DD72BAF0FFF}"/>
              </a:ext>
            </a:extLst>
          </p:cNvPr>
          <p:cNvSpPr>
            <a:spLocks noGrp="1"/>
          </p:cNvSpPr>
          <p:nvPr>
            <p:ph type="dt" sz="half" idx="10"/>
          </p:nvPr>
        </p:nvSpPr>
        <p:spPr/>
        <p:txBody>
          <a:bodyPr/>
          <a:lstStyle/>
          <a:p>
            <a:fld id="{FB08756B-3A84-F143-BB51-444CB7BD3C85}" type="datetimeFigureOut">
              <a:rPr lang="en-US" smtClean="0"/>
              <a:t>1/24/23</a:t>
            </a:fld>
            <a:endParaRPr lang="en-US"/>
          </a:p>
        </p:txBody>
      </p:sp>
      <p:sp>
        <p:nvSpPr>
          <p:cNvPr id="5" name="Footer Placeholder 4">
            <a:extLst>
              <a:ext uri="{FF2B5EF4-FFF2-40B4-BE49-F238E27FC236}">
                <a16:creationId xmlns:a16="http://schemas.microsoft.com/office/drawing/2014/main" id="{FB0142CF-19F6-214B-860F-C2C54EA4BCF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4A14EB-CE79-C14F-B959-9CBCE27BF196}"/>
              </a:ext>
            </a:extLst>
          </p:cNvPr>
          <p:cNvSpPr>
            <a:spLocks noGrp="1"/>
          </p:cNvSpPr>
          <p:nvPr>
            <p:ph type="sldNum" sz="quarter" idx="12"/>
          </p:nvPr>
        </p:nvSpPr>
        <p:spPr/>
        <p:txBody>
          <a:bodyPr/>
          <a:lstStyle/>
          <a:p>
            <a:fld id="{5D9290DE-D80F-9F48-8633-BBA7491C578E}" type="slidenum">
              <a:rPr lang="en-US" smtClean="0"/>
              <a:t>‹#›</a:t>
            </a:fld>
            <a:endParaRPr lang="en-US"/>
          </a:p>
        </p:txBody>
      </p:sp>
    </p:spTree>
    <p:extLst>
      <p:ext uri="{BB962C8B-B14F-4D97-AF65-F5344CB8AC3E}">
        <p14:creationId xmlns:p14="http://schemas.microsoft.com/office/powerpoint/2010/main" val="41896058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8E191F-1891-3745-90B4-93F3F9C0573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BBBD3DA-F387-E341-9B16-927D0F4F2447}"/>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431605-3B1B-DD42-B768-E45CC8679555}"/>
              </a:ext>
            </a:extLst>
          </p:cNvPr>
          <p:cNvSpPr>
            <a:spLocks noGrp="1"/>
          </p:cNvSpPr>
          <p:nvPr>
            <p:ph type="dt" sz="half" idx="10"/>
          </p:nvPr>
        </p:nvSpPr>
        <p:spPr/>
        <p:txBody>
          <a:bodyPr/>
          <a:lstStyle/>
          <a:p>
            <a:fld id="{FB08756B-3A84-F143-BB51-444CB7BD3C85}" type="datetimeFigureOut">
              <a:rPr lang="en-US" smtClean="0"/>
              <a:t>1/24/23</a:t>
            </a:fld>
            <a:endParaRPr lang="en-US"/>
          </a:p>
        </p:txBody>
      </p:sp>
      <p:sp>
        <p:nvSpPr>
          <p:cNvPr id="5" name="Footer Placeholder 4">
            <a:extLst>
              <a:ext uri="{FF2B5EF4-FFF2-40B4-BE49-F238E27FC236}">
                <a16:creationId xmlns:a16="http://schemas.microsoft.com/office/drawing/2014/main" id="{BC01CE23-275D-3443-BEAA-416686D7A9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218F7E-5B5B-D04D-88CB-5ED5723DB14A}"/>
              </a:ext>
            </a:extLst>
          </p:cNvPr>
          <p:cNvSpPr>
            <a:spLocks noGrp="1"/>
          </p:cNvSpPr>
          <p:nvPr>
            <p:ph type="sldNum" sz="quarter" idx="12"/>
          </p:nvPr>
        </p:nvSpPr>
        <p:spPr/>
        <p:txBody>
          <a:bodyPr/>
          <a:lstStyle/>
          <a:p>
            <a:fld id="{5D9290DE-D80F-9F48-8633-BBA7491C578E}" type="slidenum">
              <a:rPr lang="en-US" smtClean="0"/>
              <a:t>‹#›</a:t>
            </a:fld>
            <a:endParaRPr lang="en-US"/>
          </a:p>
        </p:txBody>
      </p:sp>
    </p:spTree>
    <p:extLst>
      <p:ext uri="{BB962C8B-B14F-4D97-AF65-F5344CB8AC3E}">
        <p14:creationId xmlns:p14="http://schemas.microsoft.com/office/powerpoint/2010/main" val="2304627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D6D271-5DA4-1E47-9532-5AC2BB75A04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8F0BE2-57AF-8B4A-85A0-A58EAC21A9F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378C96-E2BF-3D47-ACA0-5E0145A41BED}"/>
              </a:ext>
            </a:extLst>
          </p:cNvPr>
          <p:cNvSpPr>
            <a:spLocks noGrp="1"/>
          </p:cNvSpPr>
          <p:nvPr>
            <p:ph type="dt" sz="half" idx="10"/>
          </p:nvPr>
        </p:nvSpPr>
        <p:spPr/>
        <p:txBody>
          <a:bodyPr/>
          <a:lstStyle/>
          <a:p>
            <a:fld id="{FB08756B-3A84-F143-BB51-444CB7BD3C85}" type="datetimeFigureOut">
              <a:rPr lang="en-US" smtClean="0"/>
              <a:t>1/24/23</a:t>
            </a:fld>
            <a:endParaRPr lang="en-US"/>
          </a:p>
        </p:txBody>
      </p:sp>
      <p:sp>
        <p:nvSpPr>
          <p:cNvPr id="5" name="Footer Placeholder 4">
            <a:extLst>
              <a:ext uri="{FF2B5EF4-FFF2-40B4-BE49-F238E27FC236}">
                <a16:creationId xmlns:a16="http://schemas.microsoft.com/office/drawing/2014/main" id="{F9DEB825-F99A-8245-8CDE-5CB3406E94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0D83A3-9D9E-6546-9707-1A5CA12154E9}"/>
              </a:ext>
            </a:extLst>
          </p:cNvPr>
          <p:cNvSpPr>
            <a:spLocks noGrp="1"/>
          </p:cNvSpPr>
          <p:nvPr>
            <p:ph type="sldNum" sz="quarter" idx="12"/>
          </p:nvPr>
        </p:nvSpPr>
        <p:spPr/>
        <p:txBody>
          <a:bodyPr/>
          <a:lstStyle/>
          <a:p>
            <a:fld id="{5D9290DE-D80F-9F48-8633-BBA7491C578E}" type="slidenum">
              <a:rPr lang="en-US" smtClean="0"/>
              <a:t>‹#›</a:t>
            </a:fld>
            <a:endParaRPr lang="en-US"/>
          </a:p>
        </p:txBody>
      </p:sp>
    </p:spTree>
    <p:extLst>
      <p:ext uri="{BB962C8B-B14F-4D97-AF65-F5344CB8AC3E}">
        <p14:creationId xmlns:p14="http://schemas.microsoft.com/office/powerpoint/2010/main" val="39679795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C2CA6-AE52-CF45-9C83-69D84D8E38C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EE622C0-965E-874D-9E7D-A9300EDBAD2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1F6126B-CBA4-4A47-98A0-6EC54D929631}"/>
              </a:ext>
            </a:extLst>
          </p:cNvPr>
          <p:cNvSpPr>
            <a:spLocks noGrp="1"/>
          </p:cNvSpPr>
          <p:nvPr>
            <p:ph type="dt" sz="half" idx="10"/>
          </p:nvPr>
        </p:nvSpPr>
        <p:spPr/>
        <p:txBody>
          <a:bodyPr/>
          <a:lstStyle/>
          <a:p>
            <a:fld id="{FB08756B-3A84-F143-BB51-444CB7BD3C85}" type="datetimeFigureOut">
              <a:rPr lang="en-US" smtClean="0"/>
              <a:t>1/24/23</a:t>
            </a:fld>
            <a:endParaRPr lang="en-US"/>
          </a:p>
        </p:txBody>
      </p:sp>
      <p:sp>
        <p:nvSpPr>
          <p:cNvPr id="5" name="Footer Placeholder 4">
            <a:extLst>
              <a:ext uri="{FF2B5EF4-FFF2-40B4-BE49-F238E27FC236}">
                <a16:creationId xmlns:a16="http://schemas.microsoft.com/office/drawing/2014/main" id="{6F9754DD-84D3-E44A-AA02-47476FC940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5EF303-56E5-DB4B-8FF1-D553D6128D12}"/>
              </a:ext>
            </a:extLst>
          </p:cNvPr>
          <p:cNvSpPr>
            <a:spLocks noGrp="1"/>
          </p:cNvSpPr>
          <p:nvPr>
            <p:ph type="sldNum" sz="quarter" idx="12"/>
          </p:nvPr>
        </p:nvSpPr>
        <p:spPr/>
        <p:txBody>
          <a:bodyPr/>
          <a:lstStyle/>
          <a:p>
            <a:fld id="{5D9290DE-D80F-9F48-8633-BBA7491C578E}" type="slidenum">
              <a:rPr lang="en-US" smtClean="0"/>
              <a:t>‹#›</a:t>
            </a:fld>
            <a:endParaRPr lang="en-US"/>
          </a:p>
        </p:txBody>
      </p:sp>
    </p:spTree>
    <p:extLst>
      <p:ext uri="{BB962C8B-B14F-4D97-AF65-F5344CB8AC3E}">
        <p14:creationId xmlns:p14="http://schemas.microsoft.com/office/powerpoint/2010/main" val="5815477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72D85-C829-6044-BB11-B537FF5D567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0BE2A28-7993-A24C-B582-79F94FC74F97}"/>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3708D68-C6C5-AB4B-A919-7169AD082334}"/>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0BE2DBD-EBF4-1B46-9BDF-BE33505A6BB4}"/>
              </a:ext>
            </a:extLst>
          </p:cNvPr>
          <p:cNvSpPr>
            <a:spLocks noGrp="1"/>
          </p:cNvSpPr>
          <p:nvPr>
            <p:ph type="dt" sz="half" idx="10"/>
          </p:nvPr>
        </p:nvSpPr>
        <p:spPr/>
        <p:txBody>
          <a:bodyPr/>
          <a:lstStyle/>
          <a:p>
            <a:fld id="{FB08756B-3A84-F143-BB51-444CB7BD3C85}" type="datetimeFigureOut">
              <a:rPr lang="en-US" smtClean="0"/>
              <a:t>1/24/23</a:t>
            </a:fld>
            <a:endParaRPr lang="en-US"/>
          </a:p>
        </p:txBody>
      </p:sp>
      <p:sp>
        <p:nvSpPr>
          <p:cNvPr id="6" name="Footer Placeholder 5">
            <a:extLst>
              <a:ext uri="{FF2B5EF4-FFF2-40B4-BE49-F238E27FC236}">
                <a16:creationId xmlns:a16="http://schemas.microsoft.com/office/drawing/2014/main" id="{0FDB3B73-987C-0E47-9F8D-88C457656A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ECD232-3A97-9B42-91FF-399004CE252E}"/>
              </a:ext>
            </a:extLst>
          </p:cNvPr>
          <p:cNvSpPr>
            <a:spLocks noGrp="1"/>
          </p:cNvSpPr>
          <p:nvPr>
            <p:ph type="sldNum" sz="quarter" idx="12"/>
          </p:nvPr>
        </p:nvSpPr>
        <p:spPr/>
        <p:txBody>
          <a:bodyPr/>
          <a:lstStyle/>
          <a:p>
            <a:fld id="{5D9290DE-D80F-9F48-8633-BBA7491C578E}" type="slidenum">
              <a:rPr lang="en-US" smtClean="0"/>
              <a:t>‹#›</a:t>
            </a:fld>
            <a:endParaRPr lang="en-US"/>
          </a:p>
        </p:txBody>
      </p:sp>
    </p:spTree>
    <p:extLst>
      <p:ext uri="{BB962C8B-B14F-4D97-AF65-F5344CB8AC3E}">
        <p14:creationId xmlns:p14="http://schemas.microsoft.com/office/powerpoint/2010/main" val="16048343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8AE38-25FE-8A4E-BDCE-DF03B1107D3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0A04938-CEEE-1243-BAA2-9D5D9E96549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B604831-EE2E-EA47-A257-6E3BF0A99604}"/>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561BF1B-753A-354E-B763-3CA5F3DAE17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6DCD56C-5B5B-9045-97F9-8109A11CAEA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73B27AE-B1C2-754D-84B4-A421A64ACB17}"/>
              </a:ext>
            </a:extLst>
          </p:cNvPr>
          <p:cNvSpPr>
            <a:spLocks noGrp="1"/>
          </p:cNvSpPr>
          <p:nvPr>
            <p:ph type="dt" sz="half" idx="10"/>
          </p:nvPr>
        </p:nvSpPr>
        <p:spPr/>
        <p:txBody>
          <a:bodyPr/>
          <a:lstStyle/>
          <a:p>
            <a:fld id="{FB08756B-3A84-F143-BB51-444CB7BD3C85}" type="datetimeFigureOut">
              <a:rPr lang="en-US" smtClean="0"/>
              <a:t>1/24/23</a:t>
            </a:fld>
            <a:endParaRPr lang="en-US"/>
          </a:p>
        </p:txBody>
      </p:sp>
      <p:sp>
        <p:nvSpPr>
          <p:cNvPr id="8" name="Footer Placeholder 7">
            <a:extLst>
              <a:ext uri="{FF2B5EF4-FFF2-40B4-BE49-F238E27FC236}">
                <a16:creationId xmlns:a16="http://schemas.microsoft.com/office/drawing/2014/main" id="{E1542E1A-BCB1-4646-BF52-F321442FCEB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A6C8762-3449-F04B-93E6-938319830825}"/>
              </a:ext>
            </a:extLst>
          </p:cNvPr>
          <p:cNvSpPr>
            <a:spLocks noGrp="1"/>
          </p:cNvSpPr>
          <p:nvPr>
            <p:ph type="sldNum" sz="quarter" idx="12"/>
          </p:nvPr>
        </p:nvSpPr>
        <p:spPr/>
        <p:txBody>
          <a:bodyPr/>
          <a:lstStyle/>
          <a:p>
            <a:fld id="{5D9290DE-D80F-9F48-8633-BBA7491C578E}" type="slidenum">
              <a:rPr lang="en-US" smtClean="0"/>
              <a:t>‹#›</a:t>
            </a:fld>
            <a:endParaRPr lang="en-US"/>
          </a:p>
        </p:txBody>
      </p:sp>
    </p:spTree>
    <p:extLst>
      <p:ext uri="{BB962C8B-B14F-4D97-AF65-F5344CB8AC3E}">
        <p14:creationId xmlns:p14="http://schemas.microsoft.com/office/powerpoint/2010/main" val="19018049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0BC15-EF2A-FE46-894C-93C443607C0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654EE98-E17D-534A-9A05-452C67114C47}"/>
              </a:ext>
            </a:extLst>
          </p:cNvPr>
          <p:cNvSpPr>
            <a:spLocks noGrp="1"/>
          </p:cNvSpPr>
          <p:nvPr>
            <p:ph type="dt" sz="half" idx="10"/>
          </p:nvPr>
        </p:nvSpPr>
        <p:spPr/>
        <p:txBody>
          <a:bodyPr/>
          <a:lstStyle/>
          <a:p>
            <a:fld id="{FB08756B-3A84-F143-BB51-444CB7BD3C85}" type="datetimeFigureOut">
              <a:rPr lang="en-US" smtClean="0"/>
              <a:t>1/24/23</a:t>
            </a:fld>
            <a:endParaRPr lang="en-US"/>
          </a:p>
        </p:txBody>
      </p:sp>
      <p:sp>
        <p:nvSpPr>
          <p:cNvPr id="4" name="Footer Placeholder 3">
            <a:extLst>
              <a:ext uri="{FF2B5EF4-FFF2-40B4-BE49-F238E27FC236}">
                <a16:creationId xmlns:a16="http://schemas.microsoft.com/office/drawing/2014/main" id="{73907075-F178-504B-9F07-D497834EDE6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897BA44-9D43-7042-A22F-C83FF83F4EFF}"/>
              </a:ext>
            </a:extLst>
          </p:cNvPr>
          <p:cNvSpPr>
            <a:spLocks noGrp="1"/>
          </p:cNvSpPr>
          <p:nvPr>
            <p:ph type="sldNum" sz="quarter" idx="12"/>
          </p:nvPr>
        </p:nvSpPr>
        <p:spPr/>
        <p:txBody>
          <a:bodyPr/>
          <a:lstStyle/>
          <a:p>
            <a:fld id="{5D9290DE-D80F-9F48-8633-BBA7491C578E}" type="slidenum">
              <a:rPr lang="en-US" smtClean="0"/>
              <a:t>‹#›</a:t>
            </a:fld>
            <a:endParaRPr lang="en-US"/>
          </a:p>
        </p:txBody>
      </p:sp>
    </p:spTree>
    <p:extLst>
      <p:ext uri="{BB962C8B-B14F-4D97-AF65-F5344CB8AC3E}">
        <p14:creationId xmlns:p14="http://schemas.microsoft.com/office/powerpoint/2010/main" val="32715077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EDC7BD3-B194-444B-90A7-EC5560CBAD9C}"/>
              </a:ext>
            </a:extLst>
          </p:cNvPr>
          <p:cNvSpPr>
            <a:spLocks noGrp="1"/>
          </p:cNvSpPr>
          <p:nvPr>
            <p:ph type="dt" sz="half" idx="10"/>
          </p:nvPr>
        </p:nvSpPr>
        <p:spPr/>
        <p:txBody>
          <a:bodyPr/>
          <a:lstStyle/>
          <a:p>
            <a:fld id="{FB08756B-3A84-F143-BB51-444CB7BD3C85}" type="datetimeFigureOut">
              <a:rPr lang="en-US" smtClean="0"/>
              <a:t>1/24/23</a:t>
            </a:fld>
            <a:endParaRPr lang="en-US"/>
          </a:p>
        </p:txBody>
      </p:sp>
      <p:sp>
        <p:nvSpPr>
          <p:cNvPr id="3" name="Footer Placeholder 2">
            <a:extLst>
              <a:ext uri="{FF2B5EF4-FFF2-40B4-BE49-F238E27FC236}">
                <a16:creationId xmlns:a16="http://schemas.microsoft.com/office/drawing/2014/main" id="{6E6A5F4E-F1E3-7342-817D-AB98A7CCFAC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786CEC9-7E95-4044-9AE8-A35AA11AAEB4}"/>
              </a:ext>
            </a:extLst>
          </p:cNvPr>
          <p:cNvSpPr>
            <a:spLocks noGrp="1"/>
          </p:cNvSpPr>
          <p:nvPr>
            <p:ph type="sldNum" sz="quarter" idx="12"/>
          </p:nvPr>
        </p:nvSpPr>
        <p:spPr/>
        <p:txBody>
          <a:bodyPr/>
          <a:lstStyle/>
          <a:p>
            <a:fld id="{5D9290DE-D80F-9F48-8633-BBA7491C578E}" type="slidenum">
              <a:rPr lang="en-US" smtClean="0"/>
              <a:t>‹#›</a:t>
            </a:fld>
            <a:endParaRPr lang="en-US"/>
          </a:p>
        </p:txBody>
      </p:sp>
    </p:spTree>
    <p:extLst>
      <p:ext uri="{BB962C8B-B14F-4D97-AF65-F5344CB8AC3E}">
        <p14:creationId xmlns:p14="http://schemas.microsoft.com/office/powerpoint/2010/main" val="4160036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615D0C-EC14-F744-9C06-4BD2B14A1E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21AAE99-8117-E54D-A598-3DDFF348565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BD426DA-4115-9A4C-9366-64254D1CB8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A5EC30C-B710-C643-9AD4-B40F16D740DB}"/>
              </a:ext>
            </a:extLst>
          </p:cNvPr>
          <p:cNvSpPr>
            <a:spLocks noGrp="1"/>
          </p:cNvSpPr>
          <p:nvPr>
            <p:ph type="dt" sz="half" idx="10"/>
          </p:nvPr>
        </p:nvSpPr>
        <p:spPr/>
        <p:txBody>
          <a:bodyPr/>
          <a:lstStyle/>
          <a:p>
            <a:fld id="{FB08756B-3A84-F143-BB51-444CB7BD3C85}" type="datetimeFigureOut">
              <a:rPr lang="en-US" smtClean="0"/>
              <a:t>1/24/23</a:t>
            </a:fld>
            <a:endParaRPr lang="en-US"/>
          </a:p>
        </p:txBody>
      </p:sp>
      <p:sp>
        <p:nvSpPr>
          <p:cNvPr id="6" name="Footer Placeholder 5">
            <a:extLst>
              <a:ext uri="{FF2B5EF4-FFF2-40B4-BE49-F238E27FC236}">
                <a16:creationId xmlns:a16="http://schemas.microsoft.com/office/drawing/2014/main" id="{59B2656E-A98F-4940-96DE-4D014C6B22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2A5B9A5-1523-C949-A7E4-A751C2F58110}"/>
              </a:ext>
            </a:extLst>
          </p:cNvPr>
          <p:cNvSpPr>
            <a:spLocks noGrp="1"/>
          </p:cNvSpPr>
          <p:nvPr>
            <p:ph type="sldNum" sz="quarter" idx="12"/>
          </p:nvPr>
        </p:nvSpPr>
        <p:spPr/>
        <p:txBody>
          <a:bodyPr/>
          <a:lstStyle/>
          <a:p>
            <a:fld id="{5D9290DE-D80F-9F48-8633-BBA7491C578E}" type="slidenum">
              <a:rPr lang="en-US" smtClean="0"/>
              <a:t>‹#›</a:t>
            </a:fld>
            <a:endParaRPr lang="en-US"/>
          </a:p>
        </p:txBody>
      </p:sp>
    </p:spTree>
    <p:extLst>
      <p:ext uri="{BB962C8B-B14F-4D97-AF65-F5344CB8AC3E}">
        <p14:creationId xmlns:p14="http://schemas.microsoft.com/office/powerpoint/2010/main" val="2702072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F155BE-08A4-E44E-9DB5-4B0470BC7FD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4972C7C-59A7-F84F-AAF3-27BC1FB74D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B831776-7E9B-F44F-9374-3B4B3F9A15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39600ED-0681-1045-81BC-3B825757BF43}"/>
              </a:ext>
            </a:extLst>
          </p:cNvPr>
          <p:cNvSpPr>
            <a:spLocks noGrp="1"/>
          </p:cNvSpPr>
          <p:nvPr>
            <p:ph type="dt" sz="half" idx="10"/>
          </p:nvPr>
        </p:nvSpPr>
        <p:spPr/>
        <p:txBody>
          <a:bodyPr/>
          <a:lstStyle/>
          <a:p>
            <a:fld id="{FB08756B-3A84-F143-BB51-444CB7BD3C85}" type="datetimeFigureOut">
              <a:rPr lang="en-US" smtClean="0"/>
              <a:t>1/24/23</a:t>
            </a:fld>
            <a:endParaRPr lang="en-US"/>
          </a:p>
        </p:txBody>
      </p:sp>
      <p:sp>
        <p:nvSpPr>
          <p:cNvPr id="6" name="Footer Placeholder 5">
            <a:extLst>
              <a:ext uri="{FF2B5EF4-FFF2-40B4-BE49-F238E27FC236}">
                <a16:creationId xmlns:a16="http://schemas.microsoft.com/office/drawing/2014/main" id="{A5747BE7-F33E-0A49-B148-5149A357F62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BABA65E-1126-7840-90AB-8D295ACEDFCC}"/>
              </a:ext>
            </a:extLst>
          </p:cNvPr>
          <p:cNvSpPr>
            <a:spLocks noGrp="1"/>
          </p:cNvSpPr>
          <p:nvPr>
            <p:ph type="sldNum" sz="quarter" idx="12"/>
          </p:nvPr>
        </p:nvSpPr>
        <p:spPr/>
        <p:txBody>
          <a:bodyPr/>
          <a:lstStyle/>
          <a:p>
            <a:fld id="{5D9290DE-D80F-9F48-8633-BBA7491C578E}" type="slidenum">
              <a:rPr lang="en-US" smtClean="0"/>
              <a:t>‹#›</a:t>
            </a:fld>
            <a:endParaRPr lang="en-US"/>
          </a:p>
        </p:txBody>
      </p:sp>
    </p:spTree>
    <p:extLst>
      <p:ext uri="{BB962C8B-B14F-4D97-AF65-F5344CB8AC3E}">
        <p14:creationId xmlns:p14="http://schemas.microsoft.com/office/powerpoint/2010/main" val="541653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F26C381-1ED4-4E4B-8FBE-68E1E7CC496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61FDDC2-C5B2-CC4D-8F1F-B05B6DFC4F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CD64E4-0CA7-5A46-8C5D-9DB1EE9EC33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08756B-3A84-F143-BB51-444CB7BD3C85}" type="datetimeFigureOut">
              <a:rPr lang="en-US" smtClean="0"/>
              <a:t>1/24/23</a:t>
            </a:fld>
            <a:endParaRPr lang="en-US"/>
          </a:p>
        </p:txBody>
      </p:sp>
      <p:sp>
        <p:nvSpPr>
          <p:cNvPr id="5" name="Footer Placeholder 4">
            <a:extLst>
              <a:ext uri="{FF2B5EF4-FFF2-40B4-BE49-F238E27FC236}">
                <a16:creationId xmlns:a16="http://schemas.microsoft.com/office/drawing/2014/main" id="{7159E769-A131-6247-97B4-856AF6C53C2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62C19BD-231E-0B4B-8382-A3D8DD4EB9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9290DE-D80F-9F48-8633-BBA7491C578E}" type="slidenum">
              <a:rPr lang="en-US" smtClean="0"/>
              <a:t>‹#›</a:t>
            </a:fld>
            <a:endParaRPr lang="en-US"/>
          </a:p>
        </p:txBody>
      </p:sp>
    </p:spTree>
    <p:extLst>
      <p:ext uri="{BB962C8B-B14F-4D97-AF65-F5344CB8AC3E}">
        <p14:creationId xmlns:p14="http://schemas.microsoft.com/office/powerpoint/2010/main" val="42158344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eff.org/cyberspace-independenc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3B87C-EB1A-1540-BE96-680851DD2BD6}"/>
              </a:ext>
            </a:extLst>
          </p:cNvPr>
          <p:cNvSpPr>
            <a:spLocks noGrp="1"/>
          </p:cNvSpPr>
          <p:nvPr>
            <p:ph type="ctrTitle"/>
          </p:nvPr>
        </p:nvSpPr>
        <p:spPr/>
        <p:txBody>
          <a:bodyPr>
            <a:normAutofit fontScale="90000"/>
          </a:bodyPr>
          <a:lstStyle/>
          <a:p>
            <a:r>
              <a:rPr lang="en-US" b="1" dirty="0">
                <a:latin typeface="+mn-lt"/>
              </a:rPr>
              <a:t>How We Got Here</a:t>
            </a:r>
            <a:br>
              <a:rPr lang="en-US" b="1" dirty="0">
                <a:latin typeface="+mn-lt"/>
              </a:rPr>
            </a:br>
            <a:r>
              <a:rPr lang="en-US" b="1" dirty="0">
                <a:latin typeface="+mn-lt"/>
              </a:rPr>
              <a:t>Part 1</a:t>
            </a:r>
            <a:br>
              <a:rPr lang="en-US" dirty="0"/>
            </a:br>
            <a:endParaRPr lang="en-US" b="1" dirty="0">
              <a:latin typeface="+mn-lt"/>
            </a:endParaRPr>
          </a:p>
        </p:txBody>
      </p:sp>
      <p:sp>
        <p:nvSpPr>
          <p:cNvPr id="5" name="Subtitle 4">
            <a:extLst>
              <a:ext uri="{FF2B5EF4-FFF2-40B4-BE49-F238E27FC236}">
                <a16:creationId xmlns:a16="http://schemas.microsoft.com/office/drawing/2014/main" id="{C934EE57-CBAC-B043-B9F5-0C8D097D6E45}"/>
              </a:ext>
            </a:extLst>
          </p:cNvPr>
          <p:cNvSpPr>
            <a:spLocks noGrp="1"/>
          </p:cNvSpPr>
          <p:nvPr>
            <p:ph type="subTitle" idx="1"/>
          </p:nvPr>
        </p:nvSpPr>
        <p:spPr/>
        <p:txBody>
          <a:bodyPr>
            <a:normAutofit fontScale="92500" lnSpcReduction="10000"/>
          </a:bodyPr>
          <a:lstStyle/>
          <a:p>
            <a:r>
              <a:rPr lang="en-US" sz="3600" b="1" dirty="0"/>
              <a:t>Internet phases &amp; Books' Perspectives</a:t>
            </a:r>
          </a:p>
          <a:p>
            <a:r>
              <a:rPr lang="en-US" sz="3600" b="1" dirty="0"/>
              <a:t>Class 2</a:t>
            </a:r>
          </a:p>
          <a:p>
            <a:r>
              <a:rPr lang="en-US" sz="3600" b="1"/>
              <a:t>January 24, </a:t>
            </a:r>
            <a:r>
              <a:rPr lang="en-US" sz="3600" b="1" dirty="0"/>
              <a:t>2023</a:t>
            </a:r>
            <a:endParaRPr lang="en-US" sz="3600" dirty="0"/>
          </a:p>
        </p:txBody>
      </p:sp>
    </p:spTree>
    <p:extLst>
      <p:ext uri="{BB962C8B-B14F-4D97-AF65-F5344CB8AC3E}">
        <p14:creationId xmlns:p14="http://schemas.microsoft.com/office/powerpoint/2010/main" val="10094463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AC3326-7C22-5E41-BD5B-1F970A0ABB47}"/>
              </a:ext>
            </a:extLst>
          </p:cNvPr>
          <p:cNvSpPr>
            <a:spLocks noGrp="1"/>
          </p:cNvSpPr>
          <p:nvPr>
            <p:ph idx="1"/>
          </p:nvPr>
        </p:nvSpPr>
        <p:spPr>
          <a:xfrm>
            <a:off x="0" y="1216212"/>
            <a:ext cx="12053454" cy="5498352"/>
          </a:xfrm>
        </p:spPr>
        <p:txBody>
          <a:bodyPr>
            <a:noAutofit/>
          </a:bodyPr>
          <a:lstStyle/>
          <a:p>
            <a:pPr marL="0" indent="0">
              <a:buNone/>
            </a:pPr>
            <a:r>
              <a:rPr lang="en-US" sz="2400" b="1" dirty="0"/>
              <a:t>A decade before Internet regulation was contemplated, Federal working groups, concerned over the growing use of government databases collecting loads of personal information,  proposed the “</a:t>
            </a:r>
            <a:r>
              <a:rPr lang="en-US" sz="2400" b="1" dirty="0">
                <a:solidFill>
                  <a:srgbClr val="7030A0"/>
                </a:solidFill>
              </a:rPr>
              <a:t>Fair Information Principles</a:t>
            </a:r>
            <a:r>
              <a:rPr lang="en-US" sz="2400" b="1" dirty="0"/>
              <a:t>” (</a:t>
            </a:r>
            <a:r>
              <a:rPr lang="en-US" sz="2400" b="1" dirty="0">
                <a:solidFill>
                  <a:srgbClr val="7030A0"/>
                </a:solidFill>
              </a:rPr>
              <a:t>FIPs</a:t>
            </a:r>
            <a:r>
              <a:rPr lang="en-US" sz="2400" b="1" dirty="0"/>
              <a:t>) for Federal agency management of personal data. </a:t>
            </a:r>
            <a:endParaRPr lang="en-US" sz="2400" dirty="0"/>
          </a:p>
          <a:p>
            <a:pPr marL="514350" indent="-514350">
              <a:buFont typeface="+mj-lt"/>
              <a:buAutoNum type="arabicPeriod"/>
            </a:pPr>
            <a:r>
              <a:rPr lang="en-US" sz="2400" b="1" dirty="0"/>
              <a:t>“There must be no personal-data record-keeping systems whose very existence is secret.</a:t>
            </a:r>
          </a:p>
          <a:p>
            <a:pPr marL="514350" indent="-514350">
              <a:buFont typeface="+mj-lt"/>
              <a:buAutoNum type="arabicPeriod"/>
            </a:pPr>
            <a:r>
              <a:rPr lang="en-US" sz="2400" b="1" dirty="0"/>
              <a:t>There must be a way for an individual to find out what information about him is in a record and how it is used.</a:t>
            </a:r>
          </a:p>
          <a:p>
            <a:pPr marL="514350" indent="-514350">
              <a:buFont typeface="+mj-lt"/>
              <a:buAutoNum type="arabicPeriod"/>
            </a:pPr>
            <a:r>
              <a:rPr lang="en-US" sz="2400" b="1" dirty="0"/>
              <a:t>There must be a way for an individual to prevent information about him obtained for one purpose from being used or made available for other purposes without his consent.</a:t>
            </a:r>
          </a:p>
          <a:p>
            <a:pPr marL="514350" indent="-514350">
              <a:buFont typeface="+mj-lt"/>
              <a:buAutoNum type="arabicPeriod"/>
            </a:pPr>
            <a:r>
              <a:rPr lang="en-US" sz="2400" b="1" dirty="0"/>
              <a:t>There must be a way for an individual to correct or amend a record of identifiable information about him.</a:t>
            </a:r>
          </a:p>
          <a:p>
            <a:pPr marL="514350" indent="-514350">
              <a:buFont typeface="+mj-lt"/>
              <a:buAutoNum type="arabicPeriod"/>
            </a:pPr>
            <a:r>
              <a:rPr lang="en-US" sz="2400" b="1" dirty="0"/>
              <a:t>Any organization creating, maintaining, using, or disseminating records of identifiable personal data must assure the reliability of the data for their intended use and must take reasonable precautions to prevent misuse of the data.”</a:t>
            </a:r>
          </a:p>
        </p:txBody>
      </p:sp>
      <p:sp>
        <p:nvSpPr>
          <p:cNvPr id="4" name="Title 1">
            <a:extLst>
              <a:ext uri="{FF2B5EF4-FFF2-40B4-BE49-F238E27FC236}">
                <a16:creationId xmlns:a16="http://schemas.microsoft.com/office/drawing/2014/main" id="{99FBF1EB-F904-594B-BB7C-64FE586FA8BD}"/>
              </a:ext>
            </a:extLst>
          </p:cNvPr>
          <p:cNvSpPr>
            <a:spLocks noGrp="1"/>
          </p:cNvSpPr>
          <p:nvPr>
            <p:ph type="title"/>
          </p:nvPr>
        </p:nvSpPr>
        <p:spPr>
          <a:xfrm>
            <a:off x="1" y="115745"/>
            <a:ext cx="12053454" cy="849456"/>
          </a:xfrm>
        </p:spPr>
        <p:txBody>
          <a:bodyPr>
            <a:normAutofit fontScale="90000"/>
          </a:bodyPr>
          <a:lstStyle/>
          <a:p>
            <a:pPr algn="ctr"/>
            <a:r>
              <a:rPr lang="en-US" sz="3600" b="1" dirty="0">
                <a:solidFill>
                  <a:srgbClr val="7030A0"/>
                </a:solidFill>
                <a:latin typeface="+mn-lt"/>
              </a:rPr>
              <a:t>On the way to </a:t>
            </a:r>
            <a:br>
              <a:rPr lang="en-US" sz="3600" b="1" dirty="0">
                <a:solidFill>
                  <a:srgbClr val="7030A0"/>
                </a:solidFill>
                <a:latin typeface="+mn-lt"/>
              </a:rPr>
            </a:br>
            <a:r>
              <a:rPr lang="en-US" sz="3600" b="1" dirty="0">
                <a:solidFill>
                  <a:srgbClr val="7030A0"/>
                </a:solidFill>
                <a:latin typeface="+mn-lt"/>
              </a:rPr>
              <a:t>Phase Two--Advertising Capitalism</a:t>
            </a:r>
          </a:p>
        </p:txBody>
      </p:sp>
    </p:spTree>
    <p:extLst>
      <p:ext uri="{BB962C8B-B14F-4D97-AF65-F5344CB8AC3E}">
        <p14:creationId xmlns:p14="http://schemas.microsoft.com/office/powerpoint/2010/main" val="14719763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6D8B9CA-0FEB-5843-A2E3-36D128992DC0}"/>
              </a:ext>
            </a:extLst>
          </p:cNvPr>
          <p:cNvSpPr>
            <a:spLocks noGrp="1"/>
          </p:cNvSpPr>
          <p:nvPr>
            <p:ph idx="1"/>
          </p:nvPr>
        </p:nvSpPr>
        <p:spPr>
          <a:xfrm>
            <a:off x="227061" y="1270001"/>
            <a:ext cx="11964939" cy="5588000"/>
          </a:xfrm>
        </p:spPr>
        <p:txBody>
          <a:bodyPr>
            <a:normAutofit fontScale="92500" lnSpcReduction="20000"/>
          </a:bodyPr>
          <a:lstStyle/>
          <a:p>
            <a:r>
              <a:rPr lang="en-US" sz="3600" b="1" dirty="0"/>
              <a:t>Only HEW (Health Education and Welfare) adopted the FIPs. They never became law. </a:t>
            </a:r>
          </a:p>
          <a:p>
            <a:r>
              <a:rPr lang="en-US" sz="3600" b="1" dirty="0"/>
              <a:t>HEW was split into two agencies: </a:t>
            </a:r>
          </a:p>
          <a:p>
            <a:pPr lvl="1"/>
            <a:r>
              <a:rPr lang="en-US" sz="2800" b="1" dirty="0"/>
              <a:t>The Department of Health and Human Services </a:t>
            </a:r>
          </a:p>
          <a:p>
            <a:pPr lvl="2"/>
            <a:r>
              <a:rPr lang="en-US" sz="2800" b="1" dirty="0"/>
              <a:t>Department of Health and Human Services protects our privacy via HIPPA regulations</a:t>
            </a:r>
          </a:p>
          <a:p>
            <a:pPr lvl="1"/>
            <a:r>
              <a:rPr lang="en-US" sz="2800" b="1" dirty="0"/>
              <a:t>The Department of Education. </a:t>
            </a:r>
          </a:p>
          <a:p>
            <a:pPr lvl="2"/>
            <a:r>
              <a:rPr lang="en-US" sz="2800" b="1" dirty="0"/>
              <a:t>Department of Education protects our privacy via Family Educational Rights and Privacy Act (FERPA) and the Protection of Pupil Rights Amendment (PPRA).</a:t>
            </a:r>
          </a:p>
          <a:p>
            <a:r>
              <a:rPr lang="en-US" sz="3600" b="1" dirty="0"/>
              <a:t>The FIPs are followed by some State-level agencies and laws.</a:t>
            </a:r>
          </a:p>
          <a:p>
            <a:r>
              <a:rPr lang="en-US" sz="3600" b="1" dirty="0"/>
              <a:t>The FIPs were never adopted by non-governmental entities.</a:t>
            </a:r>
          </a:p>
          <a:p>
            <a:r>
              <a:rPr lang="en-US" sz="3600" b="1" dirty="0"/>
              <a:t>The EU’s “General Data Protection Regulation (“GDPR”) is modeled after the FIPs (and more)</a:t>
            </a:r>
          </a:p>
        </p:txBody>
      </p:sp>
      <p:sp>
        <p:nvSpPr>
          <p:cNvPr id="6" name="Title 1">
            <a:extLst>
              <a:ext uri="{FF2B5EF4-FFF2-40B4-BE49-F238E27FC236}">
                <a16:creationId xmlns:a16="http://schemas.microsoft.com/office/drawing/2014/main" id="{A5768662-0088-8146-B887-2A6192CD630C}"/>
              </a:ext>
            </a:extLst>
          </p:cNvPr>
          <p:cNvSpPr>
            <a:spLocks noGrp="1"/>
          </p:cNvSpPr>
          <p:nvPr>
            <p:ph type="title"/>
          </p:nvPr>
        </p:nvSpPr>
        <p:spPr>
          <a:xfrm>
            <a:off x="1" y="115745"/>
            <a:ext cx="12053454" cy="849456"/>
          </a:xfrm>
        </p:spPr>
        <p:txBody>
          <a:bodyPr>
            <a:normAutofit fontScale="90000"/>
          </a:bodyPr>
          <a:lstStyle/>
          <a:p>
            <a:pPr algn="ctr"/>
            <a:r>
              <a:rPr lang="en-US" sz="3600" b="1" dirty="0">
                <a:solidFill>
                  <a:srgbClr val="7030A0"/>
                </a:solidFill>
                <a:latin typeface="+mn-lt"/>
              </a:rPr>
              <a:t>On the way to </a:t>
            </a:r>
            <a:br>
              <a:rPr lang="en-US" sz="3600" b="1" dirty="0">
                <a:solidFill>
                  <a:srgbClr val="7030A0"/>
                </a:solidFill>
                <a:latin typeface="+mn-lt"/>
              </a:rPr>
            </a:br>
            <a:r>
              <a:rPr lang="en-US" sz="3600" b="1" dirty="0">
                <a:solidFill>
                  <a:srgbClr val="7030A0"/>
                </a:solidFill>
                <a:latin typeface="+mn-lt"/>
              </a:rPr>
              <a:t>Phase Two--Advertising Capitalism</a:t>
            </a:r>
          </a:p>
        </p:txBody>
      </p:sp>
    </p:spTree>
    <p:extLst>
      <p:ext uri="{BB962C8B-B14F-4D97-AF65-F5344CB8AC3E}">
        <p14:creationId xmlns:p14="http://schemas.microsoft.com/office/powerpoint/2010/main" val="4995766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B004140-CB22-B84B-90E3-523474AC2693}"/>
              </a:ext>
            </a:extLst>
          </p:cNvPr>
          <p:cNvSpPr>
            <a:spLocks noGrp="1"/>
          </p:cNvSpPr>
          <p:nvPr>
            <p:ph idx="1"/>
          </p:nvPr>
        </p:nvSpPr>
        <p:spPr>
          <a:xfrm>
            <a:off x="1" y="1202268"/>
            <a:ext cx="12053454" cy="5655732"/>
          </a:xfrm>
        </p:spPr>
        <p:txBody>
          <a:bodyPr>
            <a:normAutofit/>
          </a:bodyPr>
          <a:lstStyle/>
          <a:p>
            <a:r>
              <a:rPr lang="en-US" b="1" dirty="0"/>
              <a:t>1993 Information Infrastructure Task Force (IITF): federal officials, charged with developing a master plan for the rollout of the National Information Infrastructure (NII).</a:t>
            </a:r>
          </a:p>
          <a:p>
            <a:pPr lvl="1"/>
            <a:r>
              <a:rPr lang="en-US" b="1" dirty="0"/>
              <a:t>Broad definitions of the Internet</a:t>
            </a:r>
          </a:p>
          <a:p>
            <a:pPr lvl="1"/>
            <a:r>
              <a:rPr lang="en-US" b="1" dirty="0"/>
              <a:t>Issued concerns about privacy, especially the negative effects of individual profiles based on data collection.</a:t>
            </a:r>
          </a:p>
          <a:p>
            <a:r>
              <a:rPr lang="en-US" b="1" dirty="0"/>
              <a:t>A parallel study by the National Telecommunications and Information Administration (NTIA) affirmed the idea that the commercial internet would bring increased privacy risks and again pointed to consumer profiling as an area of particular concern.</a:t>
            </a:r>
          </a:p>
          <a:p>
            <a:r>
              <a:rPr lang="en-US" b="1" dirty="0"/>
              <a:t>Both the IITF and NTIA warned that extant regulations around electronic data collection were inadequate for the technological and market changes ahead.</a:t>
            </a:r>
          </a:p>
          <a:p>
            <a:r>
              <a:rPr lang="en-US" b="1" dirty="0"/>
              <a:t>Neither resulted in any changes in state or federal regulations/practices.</a:t>
            </a:r>
          </a:p>
          <a:p>
            <a:pPr marL="0" indent="0">
              <a:buNone/>
            </a:pPr>
            <a:endParaRPr lang="en-US" b="1" dirty="0"/>
          </a:p>
          <a:p>
            <a:endParaRPr lang="en-US" b="1" dirty="0"/>
          </a:p>
        </p:txBody>
      </p:sp>
      <p:sp>
        <p:nvSpPr>
          <p:cNvPr id="7" name="Title 1">
            <a:extLst>
              <a:ext uri="{FF2B5EF4-FFF2-40B4-BE49-F238E27FC236}">
                <a16:creationId xmlns:a16="http://schemas.microsoft.com/office/drawing/2014/main" id="{3DDCA51A-50C0-2E42-BBA2-79FFB74154E9}"/>
              </a:ext>
            </a:extLst>
          </p:cNvPr>
          <p:cNvSpPr>
            <a:spLocks noGrp="1"/>
          </p:cNvSpPr>
          <p:nvPr>
            <p:ph type="title"/>
          </p:nvPr>
        </p:nvSpPr>
        <p:spPr>
          <a:xfrm>
            <a:off x="1" y="115745"/>
            <a:ext cx="12053454" cy="849456"/>
          </a:xfrm>
        </p:spPr>
        <p:txBody>
          <a:bodyPr>
            <a:normAutofit fontScale="90000"/>
          </a:bodyPr>
          <a:lstStyle/>
          <a:p>
            <a:pPr algn="ctr"/>
            <a:r>
              <a:rPr lang="en-US" sz="3600" b="1" dirty="0">
                <a:solidFill>
                  <a:srgbClr val="7030A0"/>
                </a:solidFill>
                <a:latin typeface="+mn-lt"/>
              </a:rPr>
              <a:t>On the way to </a:t>
            </a:r>
            <a:br>
              <a:rPr lang="en-US" sz="3600" b="1" dirty="0">
                <a:solidFill>
                  <a:srgbClr val="7030A0"/>
                </a:solidFill>
                <a:latin typeface="+mn-lt"/>
              </a:rPr>
            </a:br>
            <a:r>
              <a:rPr lang="en-US" sz="3600" b="1" dirty="0">
                <a:solidFill>
                  <a:srgbClr val="7030A0"/>
                </a:solidFill>
                <a:latin typeface="+mn-lt"/>
              </a:rPr>
              <a:t>Phase Two--Advertising Capitalism</a:t>
            </a:r>
          </a:p>
        </p:txBody>
      </p:sp>
    </p:spTree>
    <p:extLst>
      <p:ext uri="{BB962C8B-B14F-4D97-AF65-F5344CB8AC3E}">
        <p14:creationId xmlns:p14="http://schemas.microsoft.com/office/powerpoint/2010/main" val="41979317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A413E1D-2C48-054C-826B-FA1CB246E331}"/>
              </a:ext>
            </a:extLst>
          </p:cNvPr>
          <p:cNvSpPr>
            <a:spLocks noGrp="1"/>
          </p:cNvSpPr>
          <p:nvPr>
            <p:ph idx="1"/>
          </p:nvPr>
        </p:nvSpPr>
        <p:spPr>
          <a:xfrm>
            <a:off x="0" y="1441306"/>
            <a:ext cx="12053454" cy="5416693"/>
          </a:xfrm>
        </p:spPr>
        <p:txBody>
          <a:bodyPr>
            <a:normAutofit fontScale="85000" lnSpcReduction="20000"/>
          </a:bodyPr>
          <a:lstStyle/>
          <a:p>
            <a:r>
              <a:rPr lang="en-US" b="1" dirty="0"/>
              <a:t>Continuing of industry de-regulation push by Nixon administration. Not exclusive to media industries, but heavily influenced by breaking up the AT&amp;T phone monopoly. </a:t>
            </a:r>
          </a:p>
          <a:p>
            <a:pPr lvl="1"/>
            <a:r>
              <a:rPr lang="en-US" sz="2600" b="1" dirty="0"/>
              <a:t>Sidelight: anti-trust action also forbade AT&amp;T from entering “other” industries. So early Internet entrepreneurs didn’t face competition from phone companies for decades. </a:t>
            </a:r>
          </a:p>
          <a:p>
            <a:r>
              <a:rPr lang="en-US" b="1" dirty="0"/>
              <a:t>Continuation of “getting the government off the backs of the people” </a:t>
            </a:r>
          </a:p>
          <a:p>
            <a:pPr lvl="1"/>
            <a:r>
              <a:rPr lang="en-US" sz="2600" b="1" dirty="0"/>
              <a:t>pushed by 8 years of Reagan administration.</a:t>
            </a:r>
          </a:p>
          <a:p>
            <a:pPr lvl="1"/>
            <a:r>
              <a:rPr lang="en-US" sz="2600" b="1" dirty="0"/>
              <a:t>But continued by Clinton administration and, to some degree, is still influential.</a:t>
            </a:r>
          </a:p>
          <a:p>
            <a:r>
              <a:rPr lang="en-US" b="1" dirty="0"/>
              <a:t>Clinton administration’s needs to appeal to both parties along with Clinton and Gore’s needs/efforts to appear “young and hip” by embracing technologies (they, mostly, didn’t fully understand). Continued de-regulation during Clinton administration.</a:t>
            </a:r>
          </a:p>
          <a:p>
            <a:r>
              <a:rPr lang="en-US" b="1" dirty="0"/>
              <a:t>Anti-government and libertarian leanings by early Internet folks. </a:t>
            </a:r>
          </a:p>
          <a:p>
            <a:r>
              <a:rPr lang="en-US" b="1" dirty="0"/>
              <a:t>America’s history with legacy media as seemingly independent from government control </a:t>
            </a:r>
          </a:p>
          <a:p>
            <a:pPr lvl="1"/>
            <a:r>
              <a:rPr lang="en-US" sz="2600" b="1" dirty="0"/>
              <a:t>But of course, it was ONLY to the point that (a) licensing kicked in for RTV and (b) liability for publishing content, including 3</a:t>
            </a:r>
            <a:r>
              <a:rPr lang="en-US" sz="2600" b="1" baseline="30000" dirty="0"/>
              <a:t>rd</a:t>
            </a:r>
            <a:r>
              <a:rPr lang="en-US" sz="2600" b="1" dirty="0"/>
              <a:t> party content, remained with print publishers.</a:t>
            </a:r>
          </a:p>
          <a:p>
            <a:pPr lvl="1"/>
            <a:r>
              <a:rPr lang="en-US" sz="2600" b="1" dirty="0"/>
              <a:t>The Internet gang was later dispensed from 3rd party liability by section 230 of the Communications Decency Act. Again, government turning its back on protecting “the people” in favor of protectionism for the industries.</a:t>
            </a:r>
          </a:p>
        </p:txBody>
      </p:sp>
      <p:sp>
        <p:nvSpPr>
          <p:cNvPr id="12" name="Title 1">
            <a:extLst>
              <a:ext uri="{FF2B5EF4-FFF2-40B4-BE49-F238E27FC236}">
                <a16:creationId xmlns:a16="http://schemas.microsoft.com/office/drawing/2014/main" id="{5059239C-D59B-4E4A-A3C7-154D7F23AF27}"/>
              </a:ext>
            </a:extLst>
          </p:cNvPr>
          <p:cNvSpPr>
            <a:spLocks noGrp="1"/>
          </p:cNvSpPr>
          <p:nvPr>
            <p:ph type="title"/>
          </p:nvPr>
        </p:nvSpPr>
        <p:spPr>
          <a:xfrm>
            <a:off x="0" y="115744"/>
            <a:ext cx="12053454" cy="1325563"/>
          </a:xfrm>
        </p:spPr>
        <p:txBody>
          <a:bodyPr>
            <a:noAutofit/>
          </a:bodyPr>
          <a:lstStyle/>
          <a:p>
            <a:pPr algn="ctr"/>
            <a:r>
              <a:rPr lang="en-US" sz="3200" b="1" dirty="0">
                <a:solidFill>
                  <a:srgbClr val="7030A0"/>
                </a:solidFill>
                <a:latin typeface="+mn-lt"/>
              </a:rPr>
              <a:t>Phase Two (1.0: Static Internet with adverts): </a:t>
            </a:r>
            <a:br>
              <a:rPr lang="en-US" sz="3200" b="1" dirty="0">
                <a:solidFill>
                  <a:srgbClr val="7030A0"/>
                </a:solidFill>
              </a:rPr>
            </a:br>
            <a:r>
              <a:rPr lang="en-US" sz="3200" b="1" dirty="0">
                <a:solidFill>
                  <a:srgbClr val="7030A0"/>
                </a:solidFill>
                <a:latin typeface="+mn-lt"/>
              </a:rPr>
              <a:t>Commercialization via Advertising Capitalism</a:t>
            </a:r>
            <a:br>
              <a:rPr lang="en-US" sz="3200" b="1" dirty="0">
                <a:solidFill>
                  <a:srgbClr val="7030A0"/>
                </a:solidFill>
                <a:latin typeface="+mn-lt"/>
              </a:rPr>
            </a:br>
            <a:r>
              <a:rPr lang="en-US" sz="2400" b="1" dirty="0">
                <a:solidFill>
                  <a:srgbClr val="7030A0"/>
                </a:solidFill>
                <a:latin typeface="+mn-lt"/>
              </a:rPr>
              <a:t>Why/How the Heck did this happen?</a:t>
            </a:r>
            <a:endParaRPr lang="en-US" sz="2400" b="1" dirty="0">
              <a:latin typeface="+mn-lt"/>
            </a:endParaRPr>
          </a:p>
        </p:txBody>
      </p:sp>
    </p:spTree>
    <p:extLst>
      <p:ext uri="{BB962C8B-B14F-4D97-AF65-F5344CB8AC3E}">
        <p14:creationId xmlns:p14="http://schemas.microsoft.com/office/powerpoint/2010/main" val="10305794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A6C9221-0DFF-424E-9689-7AF5BE1E7454}"/>
              </a:ext>
            </a:extLst>
          </p:cNvPr>
          <p:cNvSpPr>
            <a:spLocks noGrp="1"/>
          </p:cNvSpPr>
          <p:nvPr>
            <p:ph idx="1"/>
          </p:nvPr>
        </p:nvSpPr>
        <p:spPr>
          <a:xfrm>
            <a:off x="0" y="1413164"/>
            <a:ext cx="12067309" cy="5444836"/>
          </a:xfrm>
        </p:spPr>
        <p:txBody>
          <a:bodyPr>
            <a:normAutofit fontScale="92500" lnSpcReduction="10000"/>
          </a:bodyPr>
          <a:lstStyle/>
          <a:p>
            <a:r>
              <a:rPr lang="en-US" sz="3600" b="1" dirty="0"/>
              <a:t>Commercialization via </a:t>
            </a:r>
            <a:r>
              <a:rPr lang="en-US" sz="3600" b="1" dirty="0">
                <a:solidFill>
                  <a:srgbClr val="7030A0"/>
                </a:solidFill>
              </a:rPr>
              <a:t>Advertising Capitalism:</a:t>
            </a:r>
          </a:p>
          <a:p>
            <a:pPr lvl="1"/>
            <a:r>
              <a:rPr lang="en-US" sz="3200" b="1" dirty="0"/>
              <a:t>Crain’s </a:t>
            </a:r>
            <a:r>
              <a:rPr lang="en-US" sz="3200" b="1" i="1" dirty="0"/>
              <a:t>Profit over Privacy </a:t>
            </a:r>
            <a:r>
              <a:rPr lang="en-US" sz="3200" b="1" dirty="0"/>
              <a:t>explains the history, development and outcomes of this approach. </a:t>
            </a:r>
          </a:p>
          <a:p>
            <a:pPr lvl="2"/>
            <a:r>
              <a:rPr lang="en-US" sz="2600" b="1" dirty="0"/>
              <a:t>Provides especially strong explanations of the ways that the Federal Government, especially during the Clinton administration, set the Internet’s course toward commercialization driven by adverting dollars.</a:t>
            </a:r>
          </a:p>
          <a:p>
            <a:pPr lvl="2"/>
            <a:r>
              <a:rPr lang="en-US" sz="2600" b="1" dirty="0"/>
              <a:t>Also notes the lack of taxation and regulation that enabled tech power houses to grow more wealthy and powerful and exert more control over the Internet than anyone imagined was possible.</a:t>
            </a:r>
          </a:p>
          <a:p>
            <a:pPr lvl="3"/>
            <a:r>
              <a:rPr lang="en-US" sz="2600" b="1" dirty="0"/>
              <a:t>NOTE: while lack of regulation was the result of federal Executive and Legislative action, the prohibition of online taxation resulted from COURT decisions/interpretations that the Constitution forbad the Federal government from taxing interstate commerce. </a:t>
            </a:r>
          </a:p>
          <a:p>
            <a:pPr lvl="3"/>
            <a:r>
              <a:rPr lang="en-US" sz="2600" b="1" dirty="0"/>
              <a:t>Eventually (roughly, a decade later) states began adding sales tax and the courts upheld the practice even when/if the seller did not have stores on the ground in the state. </a:t>
            </a:r>
          </a:p>
        </p:txBody>
      </p:sp>
      <p:sp>
        <p:nvSpPr>
          <p:cNvPr id="6" name="Title 1">
            <a:extLst>
              <a:ext uri="{FF2B5EF4-FFF2-40B4-BE49-F238E27FC236}">
                <a16:creationId xmlns:a16="http://schemas.microsoft.com/office/drawing/2014/main" id="{DE04FCEB-84E4-FC49-82A0-E586EB695086}"/>
              </a:ext>
            </a:extLst>
          </p:cNvPr>
          <p:cNvSpPr>
            <a:spLocks noGrp="1"/>
          </p:cNvSpPr>
          <p:nvPr>
            <p:ph type="title"/>
          </p:nvPr>
        </p:nvSpPr>
        <p:spPr>
          <a:xfrm>
            <a:off x="0" y="115745"/>
            <a:ext cx="12053454" cy="1157244"/>
          </a:xfrm>
        </p:spPr>
        <p:txBody>
          <a:bodyPr>
            <a:noAutofit/>
          </a:bodyPr>
          <a:lstStyle/>
          <a:p>
            <a:pPr algn="ctr"/>
            <a:r>
              <a:rPr lang="en-US" sz="3200" b="1" dirty="0">
                <a:solidFill>
                  <a:srgbClr val="7030A0"/>
                </a:solidFill>
                <a:latin typeface="+mn-lt"/>
              </a:rPr>
              <a:t>Phase Two (1.0: Static Internet with adverts): </a:t>
            </a:r>
            <a:br>
              <a:rPr lang="en-US" sz="3200" b="1" dirty="0">
                <a:solidFill>
                  <a:srgbClr val="7030A0"/>
                </a:solidFill>
              </a:rPr>
            </a:br>
            <a:r>
              <a:rPr lang="en-US" sz="3200" b="1" dirty="0">
                <a:solidFill>
                  <a:srgbClr val="7030A0"/>
                </a:solidFill>
                <a:latin typeface="+mn-lt"/>
              </a:rPr>
              <a:t>Commercialization via Advertising Capitalism</a:t>
            </a:r>
            <a:endParaRPr lang="en-US" sz="2400" b="1" dirty="0">
              <a:latin typeface="+mn-lt"/>
            </a:endParaRPr>
          </a:p>
        </p:txBody>
      </p:sp>
    </p:spTree>
    <p:extLst>
      <p:ext uri="{BB962C8B-B14F-4D97-AF65-F5344CB8AC3E}">
        <p14:creationId xmlns:p14="http://schemas.microsoft.com/office/powerpoint/2010/main" val="30173719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60112C6-6BE6-6848-8D67-F997BCC9E603}"/>
              </a:ext>
            </a:extLst>
          </p:cNvPr>
          <p:cNvSpPr>
            <a:spLocks noGrp="1"/>
          </p:cNvSpPr>
          <p:nvPr>
            <p:ph idx="1"/>
          </p:nvPr>
        </p:nvSpPr>
        <p:spPr>
          <a:xfrm>
            <a:off x="0" y="1441306"/>
            <a:ext cx="12067309" cy="5416693"/>
          </a:xfrm>
        </p:spPr>
        <p:txBody>
          <a:bodyPr>
            <a:noAutofit/>
          </a:bodyPr>
          <a:lstStyle/>
          <a:p>
            <a:r>
              <a:rPr lang="en-US" sz="3600" b="1" dirty="0"/>
              <a:t>You will learn/see in/from </a:t>
            </a:r>
            <a:r>
              <a:rPr lang="en-US" sz="3600" b="1" i="1" dirty="0"/>
              <a:t>Profit over Privacy </a:t>
            </a:r>
            <a:r>
              <a:rPr lang="en-US" sz="3600" b="1" dirty="0"/>
              <a:t>that</a:t>
            </a:r>
          </a:p>
          <a:p>
            <a:pPr lvl="1"/>
            <a:r>
              <a:rPr lang="en-US" sz="2800" b="1" dirty="0"/>
              <a:t>There was nothing “organic” about the move to commercial advertising</a:t>
            </a:r>
          </a:p>
          <a:p>
            <a:pPr lvl="2"/>
            <a:r>
              <a:rPr lang="en-US" sz="2400" b="1" dirty="0"/>
              <a:t>The Internet did NOT HAVE TO BE DONE THIS WAY.</a:t>
            </a:r>
          </a:p>
          <a:p>
            <a:pPr lvl="2"/>
            <a:r>
              <a:rPr lang="en-US" sz="2400" b="1" dirty="0"/>
              <a:t>Doing the Internet this way was not a natural outgrowth of how technologies work</a:t>
            </a:r>
          </a:p>
          <a:p>
            <a:pPr lvl="2"/>
            <a:r>
              <a:rPr lang="en-US" sz="2400" b="1" dirty="0"/>
              <a:t>The advert approach was the result of specific plans laid by the government and implemented by the industry players via specific meeting and agreements. </a:t>
            </a:r>
          </a:p>
          <a:p>
            <a:pPr lvl="2"/>
            <a:r>
              <a:rPr lang="en-US" sz="2400" b="1" dirty="0"/>
              <a:t>The advert-based way WAS NOT “the will of all Americans” at the time.</a:t>
            </a:r>
          </a:p>
          <a:p>
            <a:pPr lvl="3"/>
            <a:r>
              <a:rPr lang="en-US" sz="2400" b="1" dirty="0"/>
              <a:t>Most users, then, would have strongly opted for continuation of a non-commercial, anonymous, decentralized Internet. </a:t>
            </a:r>
          </a:p>
          <a:p>
            <a:pPr lvl="4"/>
            <a:r>
              <a:rPr lang="en-US" sz="2400" b="1" dirty="0"/>
              <a:t>But, most users, then, weren’t yet the general public.</a:t>
            </a:r>
          </a:p>
          <a:p>
            <a:pPr lvl="3"/>
            <a:r>
              <a:rPr lang="en-US" sz="2400" b="1" dirty="0"/>
              <a:t>The move to commercialism was NOT “free-enterprise/market forces.” Quite the opposite: it was imposed by government + industry collusion and led to a centralized Internet without government oversight.</a:t>
            </a:r>
          </a:p>
        </p:txBody>
      </p:sp>
      <p:sp>
        <p:nvSpPr>
          <p:cNvPr id="8" name="Title 1">
            <a:extLst>
              <a:ext uri="{FF2B5EF4-FFF2-40B4-BE49-F238E27FC236}">
                <a16:creationId xmlns:a16="http://schemas.microsoft.com/office/drawing/2014/main" id="{D358610A-67C8-5B42-AD8A-A95DFD18185B}"/>
              </a:ext>
            </a:extLst>
          </p:cNvPr>
          <p:cNvSpPr>
            <a:spLocks noGrp="1"/>
          </p:cNvSpPr>
          <p:nvPr>
            <p:ph type="title"/>
          </p:nvPr>
        </p:nvSpPr>
        <p:spPr>
          <a:xfrm>
            <a:off x="0" y="115745"/>
            <a:ext cx="12053454" cy="1157244"/>
          </a:xfrm>
        </p:spPr>
        <p:txBody>
          <a:bodyPr>
            <a:noAutofit/>
          </a:bodyPr>
          <a:lstStyle/>
          <a:p>
            <a:pPr algn="ctr"/>
            <a:r>
              <a:rPr lang="en-US" sz="3200" b="1" dirty="0">
                <a:solidFill>
                  <a:srgbClr val="7030A0"/>
                </a:solidFill>
                <a:latin typeface="+mn-lt"/>
              </a:rPr>
              <a:t>Phase Two (1.0: Static Internet with adverts): </a:t>
            </a:r>
            <a:br>
              <a:rPr lang="en-US" sz="3200" b="1" dirty="0">
                <a:solidFill>
                  <a:srgbClr val="7030A0"/>
                </a:solidFill>
              </a:rPr>
            </a:br>
            <a:r>
              <a:rPr lang="en-US" sz="3200" b="1" dirty="0">
                <a:solidFill>
                  <a:srgbClr val="7030A0"/>
                </a:solidFill>
                <a:latin typeface="+mn-lt"/>
              </a:rPr>
              <a:t>Commercialization via Advertising Capitalism</a:t>
            </a:r>
            <a:endParaRPr lang="en-US" sz="2400" b="1" dirty="0">
              <a:latin typeface="+mn-lt"/>
            </a:endParaRPr>
          </a:p>
        </p:txBody>
      </p:sp>
    </p:spTree>
    <p:extLst>
      <p:ext uri="{BB962C8B-B14F-4D97-AF65-F5344CB8AC3E}">
        <p14:creationId xmlns:p14="http://schemas.microsoft.com/office/powerpoint/2010/main" val="40898186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C9A6BE8-E8B7-C847-A61C-BE0E340865C8}"/>
              </a:ext>
            </a:extLst>
          </p:cNvPr>
          <p:cNvSpPr>
            <a:spLocks noGrp="1"/>
          </p:cNvSpPr>
          <p:nvPr>
            <p:ph idx="1"/>
          </p:nvPr>
        </p:nvSpPr>
        <p:spPr>
          <a:xfrm>
            <a:off x="152399" y="1219200"/>
            <a:ext cx="11901055" cy="5520267"/>
          </a:xfrm>
        </p:spPr>
        <p:txBody>
          <a:bodyPr/>
          <a:lstStyle/>
          <a:p>
            <a:r>
              <a:rPr lang="en-US" b="1" dirty="0"/>
              <a:t>A jaded definition of “Consumer Empowerment” was developed as:</a:t>
            </a:r>
          </a:p>
          <a:p>
            <a:pPr lvl="1"/>
            <a:r>
              <a:rPr lang="en-US" b="1" dirty="0"/>
              <a:t>The freedom to do business (buy/sell).</a:t>
            </a:r>
          </a:p>
          <a:p>
            <a:pPr lvl="1"/>
            <a:r>
              <a:rPr lang="en-US" b="1" dirty="0"/>
              <a:t>Putting privacy decisions into consumer’s hands (as though they’d be able to do anything about it). </a:t>
            </a:r>
          </a:p>
          <a:p>
            <a:pPr lvl="2"/>
            <a:r>
              <a:rPr lang="en-US" b="1" dirty="0"/>
              <a:t>But remember: at the time, most consumers refused to enter credit card #s, so appeared to be able and willing to regulate this feature. </a:t>
            </a:r>
          </a:p>
          <a:p>
            <a:pPr lvl="1"/>
            <a:r>
              <a:rPr lang="en-US" b="1" dirty="0"/>
              <a:t>Political momentum for de-regulation and socio-political preferences toward libertarian philosophies fed Bill Clinton’s “centrist” position. </a:t>
            </a:r>
          </a:p>
          <a:p>
            <a:pPr lvl="2"/>
            <a:r>
              <a:rPr lang="en-US" b="1" dirty="0"/>
              <a:t>Appealing to “new tech” was also “modern, forward-thinking, hip, and scientific.”</a:t>
            </a:r>
          </a:p>
          <a:p>
            <a:r>
              <a:rPr lang="en-US" b="1" dirty="0"/>
              <a:t>The “Information Highway” was rebranded the National Information Infrastructure (NII) by the early Clinton administration document, </a:t>
            </a:r>
            <a:r>
              <a:rPr lang="en-US" b="1" i="1" dirty="0"/>
              <a:t>Technology for America’s Economic Growth</a:t>
            </a:r>
          </a:p>
          <a:p>
            <a:r>
              <a:rPr lang="en-US" b="1" dirty="0"/>
              <a:t>Information Infrastructure Task Force convened (1993-1995) to formulate policies.</a:t>
            </a:r>
            <a:endParaRPr lang="en-US" b="1" i="1" dirty="0"/>
          </a:p>
          <a:p>
            <a:endParaRPr lang="en-US" dirty="0"/>
          </a:p>
        </p:txBody>
      </p:sp>
      <p:sp>
        <p:nvSpPr>
          <p:cNvPr id="8" name="Title 1">
            <a:extLst>
              <a:ext uri="{FF2B5EF4-FFF2-40B4-BE49-F238E27FC236}">
                <a16:creationId xmlns:a16="http://schemas.microsoft.com/office/drawing/2014/main" id="{9D676EC6-0E50-444A-B142-28735C328D32}"/>
              </a:ext>
            </a:extLst>
          </p:cNvPr>
          <p:cNvSpPr>
            <a:spLocks noGrp="1"/>
          </p:cNvSpPr>
          <p:nvPr>
            <p:ph type="title"/>
          </p:nvPr>
        </p:nvSpPr>
        <p:spPr>
          <a:xfrm>
            <a:off x="0" y="115745"/>
            <a:ext cx="12053454" cy="1157244"/>
          </a:xfrm>
        </p:spPr>
        <p:txBody>
          <a:bodyPr>
            <a:noAutofit/>
          </a:bodyPr>
          <a:lstStyle/>
          <a:p>
            <a:pPr algn="ctr"/>
            <a:r>
              <a:rPr lang="en-US" sz="3200" b="1" dirty="0">
                <a:solidFill>
                  <a:srgbClr val="7030A0"/>
                </a:solidFill>
                <a:latin typeface="+mn-lt"/>
              </a:rPr>
              <a:t>Phase Two (1.0: Static Internet with adverts): </a:t>
            </a:r>
            <a:br>
              <a:rPr lang="en-US" sz="3200" b="1" dirty="0">
                <a:solidFill>
                  <a:srgbClr val="7030A0"/>
                </a:solidFill>
              </a:rPr>
            </a:br>
            <a:r>
              <a:rPr lang="en-US" sz="3200" b="1" dirty="0">
                <a:solidFill>
                  <a:srgbClr val="7030A0"/>
                </a:solidFill>
                <a:latin typeface="+mn-lt"/>
              </a:rPr>
              <a:t>Commercialization via Advertising Capitalism</a:t>
            </a:r>
            <a:endParaRPr lang="en-US" sz="2400" b="1" dirty="0">
              <a:latin typeface="+mn-lt"/>
            </a:endParaRPr>
          </a:p>
        </p:txBody>
      </p:sp>
    </p:spTree>
    <p:extLst>
      <p:ext uri="{BB962C8B-B14F-4D97-AF65-F5344CB8AC3E}">
        <p14:creationId xmlns:p14="http://schemas.microsoft.com/office/powerpoint/2010/main" val="36905228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95267F-E922-7B42-8838-F0F9E6646356}"/>
              </a:ext>
            </a:extLst>
          </p:cNvPr>
          <p:cNvSpPr>
            <a:spLocks noGrp="1"/>
          </p:cNvSpPr>
          <p:nvPr>
            <p:ph idx="1"/>
          </p:nvPr>
        </p:nvSpPr>
        <p:spPr>
          <a:xfrm>
            <a:off x="533399" y="606425"/>
            <a:ext cx="11173691" cy="5877502"/>
          </a:xfrm>
        </p:spPr>
        <p:txBody>
          <a:bodyPr/>
          <a:lstStyle/>
          <a:p>
            <a:r>
              <a:rPr lang="en-US" sz="6000" b="1" dirty="0">
                <a:solidFill>
                  <a:srgbClr val="7030A0"/>
                </a:solidFill>
              </a:rPr>
              <a:t>“Those who don't know history are destined to repeat it.” (Edmund Burke)</a:t>
            </a:r>
          </a:p>
          <a:p>
            <a:r>
              <a:rPr lang="en-US" sz="6000" b="1" dirty="0">
                <a:solidFill>
                  <a:srgbClr val="7030A0"/>
                </a:solidFill>
              </a:rPr>
              <a:t>"Those who cannot remember the past are condemned to repeat it.” (George Santayana)</a:t>
            </a:r>
          </a:p>
          <a:p>
            <a:endParaRPr lang="en-US" dirty="0"/>
          </a:p>
        </p:txBody>
      </p:sp>
    </p:spTree>
    <p:extLst>
      <p:ext uri="{BB962C8B-B14F-4D97-AF65-F5344CB8AC3E}">
        <p14:creationId xmlns:p14="http://schemas.microsoft.com/office/powerpoint/2010/main" val="40892460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D20974-2A1C-3246-AC0D-60223EFD45D8}"/>
              </a:ext>
            </a:extLst>
          </p:cNvPr>
          <p:cNvSpPr>
            <a:spLocks noGrp="1"/>
          </p:cNvSpPr>
          <p:nvPr>
            <p:ph idx="1"/>
          </p:nvPr>
        </p:nvSpPr>
        <p:spPr>
          <a:xfrm>
            <a:off x="515470" y="552637"/>
            <a:ext cx="10515600" cy="4351338"/>
          </a:xfrm>
        </p:spPr>
        <p:txBody>
          <a:bodyPr>
            <a:noAutofit/>
          </a:bodyPr>
          <a:lstStyle/>
          <a:p>
            <a:pPr marL="0" indent="0">
              <a:buNone/>
            </a:pPr>
            <a:r>
              <a:rPr lang="en-US" sz="6000" b="1" dirty="0">
                <a:solidFill>
                  <a:srgbClr val="7030A0"/>
                </a:solidFill>
              </a:rPr>
              <a:t>“If students get a sound education in the history, social effects and psychological biases of technology, they may grow to be adults who use technology rather than be used by it.”</a:t>
            </a:r>
          </a:p>
          <a:p>
            <a:pPr marL="0" indent="0">
              <a:buNone/>
            </a:pPr>
            <a:r>
              <a:rPr lang="en-US" sz="6000" b="1" dirty="0">
                <a:solidFill>
                  <a:srgbClr val="7030A0"/>
                </a:solidFill>
              </a:rPr>
              <a:t>	(Neil Postman)</a:t>
            </a:r>
          </a:p>
        </p:txBody>
      </p:sp>
    </p:spTree>
    <p:extLst>
      <p:ext uri="{BB962C8B-B14F-4D97-AF65-F5344CB8AC3E}">
        <p14:creationId xmlns:p14="http://schemas.microsoft.com/office/powerpoint/2010/main" val="33772869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A64FDB-E966-5F42-BB15-350D5EFDACE4}"/>
              </a:ext>
            </a:extLst>
          </p:cNvPr>
          <p:cNvSpPr>
            <a:spLocks noGrp="1"/>
          </p:cNvSpPr>
          <p:nvPr>
            <p:ph type="title"/>
          </p:nvPr>
        </p:nvSpPr>
        <p:spPr/>
        <p:txBody>
          <a:bodyPr>
            <a:normAutofit/>
          </a:bodyPr>
          <a:lstStyle/>
          <a:p>
            <a:pPr algn="ctr"/>
            <a:r>
              <a:rPr lang="en-US" sz="4800" b="1" dirty="0">
                <a:solidFill>
                  <a:srgbClr val="7030A0"/>
                </a:solidFill>
                <a:latin typeface="+mn-lt"/>
              </a:rPr>
              <a:t>5 Phases of the Internet</a:t>
            </a:r>
            <a:endParaRPr lang="en-US" sz="4800" dirty="0">
              <a:solidFill>
                <a:srgbClr val="7030A0"/>
              </a:solidFill>
              <a:latin typeface="+mn-lt"/>
            </a:endParaRPr>
          </a:p>
        </p:txBody>
      </p:sp>
      <p:sp>
        <p:nvSpPr>
          <p:cNvPr id="3" name="Content Placeholder 2">
            <a:extLst>
              <a:ext uri="{FF2B5EF4-FFF2-40B4-BE49-F238E27FC236}">
                <a16:creationId xmlns:a16="http://schemas.microsoft.com/office/drawing/2014/main" id="{DE7CDAA1-EEB5-4842-B574-A1549FCA7A76}"/>
              </a:ext>
            </a:extLst>
          </p:cNvPr>
          <p:cNvSpPr>
            <a:spLocks noGrp="1"/>
          </p:cNvSpPr>
          <p:nvPr>
            <p:ph idx="1"/>
          </p:nvPr>
        </p:nvSpPr>
        <p:spPr>
          <a:xfrm>
            <a:off x="838200" y="1690688"/>
            <a:ext cx="10515600" cy="4351338"/>
          </a:xfrm>
        </p:spPr>
        <p:txBody>
          <a:bodyPr>
            <a:normAutofit/>
          </a:bodyPr>
          <a:lstStyle/>
          <a:p>
            <a:pPr marL="0" indent="0">
              <a:buNone/>
            </a:pPr>
            <a:r>
              <a:rPr lang="en-US" sz="3600" b="1" dirty="0"/>
              <a:t>Although the Internet does not encompass all of “new media,” the development, deployment, diffusion, and ubiquity of the Internet established and embodies many of new media’s promises, accomplishments, short-comings, and failures. </a:t>
            </a:r>
          </a:p>
          <a:p>
            <a:pPr marL="0" indent="0">
              <a:buNone/>
            </a:pPr>
            <a:r>
              <a:rPr lang="en-US" sz="3600" b="1" dirty="0"/>
              <a:t>The Internet shapes, constrains and extends, new media’s influences on daily life and culture, domestically and globally.</a:t>
            </a:r>
          </a:p>
        </p:txBody>
      </p:sp>
    </p:spTree>
    <p:extLst>
      <p:ext uri="{BB962C8B-B14F-4D97-AF65-F5344CB8AC3E}">
        <p14:creationId xmlns:p14="http://schemas.microsoft.com/office/powerpoint/2010/main" val="35922321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AC9CD9-9E9D-814A-9146-139CCE7725FE}"/>
              </a:ext>
            </a:extLst>
          </p:cNvPr>
          <p:cNvSpPr>
            <a:spLocks noGrp="1"/>
          </p:cNvSpPr>
          <p:nvPr>
            <p:ph idx="1"/>
          </p:nvPr>
        </p:nvSpPr>
        <p:spPr/>
        <p:txBody>
          <a:bodyPr/>
          <a:lstStyle/>
          <a:p>
            <a:r>
              <a:rPr lang="en-US" sz="3600" b="1" dirty="0"/>
              <a:t>Many/Most refer to the coming Internet as 3.0</a:t>
            </a:r>
          </a:p>
          <a:p>
            <a:r>
              <a:rPr lang="en-US" sz="3600" b="1" dirty="0"/>
              <a:t>Some are starting refer to the next phase as The Metaverse</a:t>
            </a:r>
          </a:p>
          <a:p>
            <a:r>
              <a:rPr lang="en-US" sz="3600" b="1" dirty="0"/>
              <a:t>I prefer describing </a:t>
            </a:r>
            <a:r>
              <a:rPr lang="en-US" sz="3600" b="1" dirty="0">
                <a:solidFill>
                  <a:srgbClr val="7030A0"/>
                </a:solidFill>
              </a:rPr>
              <a:t>5 Internet Phases </a:t>
            </a:r>
            <a:r>
              <a:rPr lang="en-US" sz="3600" b="1" dirty="0"/>
              <a:t>by adding details about the earliest distributions and functions of the Internet and making projections about the future (the latter is a very speculative activity).</a:t>
            </a:r>
          </a:p>
          <a:p>
            <a:endParaRPr lang="en-US" dirty="0"/>
          </a:p>
        </p:txBody>
      </p:sp>
      <p:sp>
        <p:nvSpPr>
          <p:cNvPr id="4" name="Title 1">
            <a:extLst>
              <a:ext uri="{FF2B5EF4-FFF2-40B4-BE49-F238E27FC236}">
                <a16:creationId xmlns:a16="http://schemas.microsoft.com/office/drawing/2014/main" id="{0E914BD4-4636-CA49-96C6-16EDF52CF216}"/>
              </a:ext>
            </a:extLst>
          </p:cNvPr>
          <p:cNvSpPr>
            <a:spLocks noGrp="1"/>
          </p:cNvSpPr>
          <p:nvPr>
            <p:ph type="title"/>
          </p:nvPr>
        </p:nvSpPr>
        <p:spPr>
          <a:xfrm>
            <a:off x="838200" y="365125"/>
            <a:ext cx="10515600" cy="1325563"/>
          </a:xfrm>
        </p:spPr>
        <p:txBody>
          <a:bodyPr>
            <a:normAutofit/>
          </a:bodyPr>
          <a:lstStyle/>
          <a:p>
            <a:pPr algn="ctr"/>
            <a:r>
              <a:rPr lang="en-US" sz="4800" b="1" dirty="0">
                <a:solidFill>
                  <a:srgbClr val="7030A0"/>
                </a:solidFill>
                <a:latin typeface="+mn-lt"/>
              </a:rPr>
              <a:t>5 Phases of the Internet</a:t>
            </a:r>
            <a:endParaRPr lang="en-US" sz="4800" dirty="0">
              <a:solidFill>
                <a:srgbClr val="7030A0"/>
              </a:solidFill>
              <a:latin typeface="+mn-lt"/>
            </a:endParaRPr>
          </a:p>
        </p:txBody>
      </p:sp>
    </p:spTree>
    <p:extLst>
      <p:ext uri="{BB962C8B-B14F-4D97-AF65-F5344CB8AC3E}">
        <p14:creationId xmlns:p14="http://schemas.microsoft.com/office/powerpoint/2010/main" val="4921267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B1EE0B-1F1D-F44E-8DEC-B69AF7B8F168}"/>
              </a:ext>
            </a:extLst>
          </p:cNvPr>
          <p:cNvSpPr>
            <a:spLocks noGrp="1"/>
          </p:cNvSpPr>
          <p:nvPr>
            <p:ph type="title"/>
          </p:nvPr>
        </p:nvSpPr>
        <p:spPr>
          <a:xfrm>
            <a:off x="845574" y="216941"/>
            <a:ext cx="10500851" cy="1066800"/>
          </a:xfrm>
        </p:spPr>
        <p:txBody>
          <a:bodyPr>
            <a:normAutofit fontScale="90000"/>
          </a:bodyPr>
          <a:lstStyle/>
          <a:p>
            <a:pPr algn="ctr"/>
            <a:r>
              <a:rPr lang="en-US" sz="4800" b="1" dirty="0">
                <a:solidFill>
                  <a:srgbClr val="7030A0"/>
                </a:solidFill>
                <a:latin typeface="+mn-lt"/>
              </a:rPr>
              <a:t>Phase 1:</a:t>
            </a:r>
            <a:br>
              <a:rPr lang="en-US" sz="4800" b="1" dirty="0">
                <a:solidFill>
                  <a:srgbClr val="7030A0"/>
                </a:solidFill>
                <a:latin typeface="+mn-lt"/>
              </a:rPr>
            </a:br>
            <a:r>
              <a:rPr lang="en-US" sz="3600" b="1" dirty="0">
                <a:latin typeface="+mn-lt"/>
              </a:rPr>
              <a:t>(pre-Internet, not even yet 1.0)</a:t>
            </a:r>
          </a:p>
        </p:txBody>
      </p:sp>
      <p:sp>
        <p:nvSpPr>
          <p:cNvPr id="3" name="Content Placeholder 2">
            <a:extLst>
              <a:ext uri="{FF2B5EF4-FFF2-40B4-BE49-F238E27FC236}">
                <a16:creationId xmlns:a16="http://schemas.microsoft.com/office/drawing/2014/main" id="{6137A151-CF51-754A-A326-77E0A245ED0B}"/>
              </a:ext>
            </a:extLst>
          </p:cNvPr>
          <p:cNvSpPr>
            <a:spLocks noGrp="1"/>
          </p:cNvSpPr>
          <p:nvPr>
            <p:ph idx="1"/>
          </p:nvPr>
        </p:nvSpPr>
        <p:spPr>
          <a:xfrm>
            <a:off x="0" y="1283741"/>
            <a:ext cx="12012705" cy="5721927"/>
          </a:xfrm>
        </p:spPr>
        <p:txBody>
          <a:bodyPr>
            <a:normAutofit/>
          </a:bodyPr>
          <a:lstStyle/>
          <a:p>
            <a:r>
              <a:rPr lang="en-US" sz="3200" b="1" dirty="0"/>
              <a:t>Developed (largely) by higher education using funding from the federal government.</a:t>
            </a:r>
          </a:p>
          <a:p>
            <a:pPr lvl="1"/>
            <a:r>
              <a:rPr lang="en-US" sz="3200" b="1" dirty="0"/>
              <a:t>At the start, the Internet was </a:t>
            </a:r>
            <a:r>
              <a:rPr lang="en-US" sz="3200" b="1" dirty="0">
                <a:solidFill>
                  <a:srgbClr val="7030A0"/>
                </a:solidFill>
              </a:rPr>
              <a:t>decentralized, distributed, and relatively free, not-for-profit, and anonymous</a:t>
            </a:r>
            <a:r>
              <a:rPr lang="en-US" sz="3200" b="1" dirty="0"/>
              <a:t>. </a:t>
            </a:r>
          </a:p>
          <a:p>
            <a:pPr lvl="1"/>
            <a:r>
              <a:rPr lang="en-US" sz="3200" b="1" dirty="0"/>
              <a:t>The Department of Defense had “command and control” issues with the extant “serial/analog” communication system (AT&amp;T’s phone monopoly).</a:t>
            </a:r>
          </a:p>
          <a:p>
            <a:pPr lvl="1"/>
            <a:r>
              <a:rPr lang="en-US" sz="3200" b="1" dirty="0"/>
              <a:t>Much of the T&amp;E that had been focused on building nuclear bombs moved to developing computers and networks.</a:t>
            </a:r>
          </a:p>
          <a:p>
            <a:pPr lvl="1"/>
            <a:r>
              <a:rPr lang="en-US" sz="3200" b="1" dirty="0"/>
              <a:t>Multiple communication systems (phone, cable, satellite) existed but did not interconnect/cross-connect.</a:t>
            </a:r>
          </a:p>
          <a:p>
            <a:pPr lvl="1"/>
            <a:endParaRPr lang="en-US" sz="3600" b="1" dirty="0"/>
          </a:p>
          <a:p>
            <a:pPr marL="457200" lvl="1" indent="0">
              <a:buNone/>
            </a:pPr>
            <a:endParaRPr lang="en-US" sz="3600" b="1" dirty="0"/>
          </a:p>
          <a:p>
            <a:pPr marL="457200" lvl="1" indent="0">
              <a:buNone/>
            </a:pPr>
            <a:endParaRPr lang="en-US" dirty="0"/>
          </a:p>
        </p:txBody>
      </p:sp>
    </p:spTree>
    <p:extLst>
      <p:ext uri="{BB962C8B-B14F-4D97-AF65-F5344CB8AC3E}">
        <p14:creationId xmlns:p14="http://schemas.microsoft.com/office/powerpoint/2010/main" val="12036087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ED9C36-8ED0-7B4F-BE71-C74BF8863F48}"/>
              </a:ext>
            </a:extLst>
          </p:cNvPr>
          <p:cNvSpPr>
            <a:spLocks noGrp="1"/>
          </p:cNvSpPr>
          <p:nvPr>
            <p:ph type="title"/>
          </p:nvPr>
        </p:nvSpPr>
        <p:spPr>
          <a:xfrm>
            <a:off x="263236" y="126503"/>
            <a:ext cx="10515600" cy="1325563"/>
          </a:xfrm>
        </p:spPr>
        <p:txBody>
          <a:bodyPr>
            <a:normAutofit/>
          </a:bodyPr>
          <a:lstStyle/>
          <a:p>
            <a:pPr algn="ctr"/>
            <a:r>
              <a:rPr lang="en-US" sz="4000" b="1" dirty="0">
                <a:solidFill>
                  <a:srgbClr val="7030A0"/>
                </a:solidFill>
                <a:latin typeface="+mn-lt"/>
              </a:rPr>
              <a:t>Phase 1</a:t>
            </a:r>
            <a:r>
              <a:rPr lang="en-US" sz="4000" b="1" dirty="0">
                <a:latin typeface="+mn-lt"/>
              </a:rPr>
              <a:t>: (not yet 1.0) </a:t>
            </a:r>
            <a:br>
              <a:rPr lang="en-US" sz="4800" b="1" dirty="0"/>
            </a:br>
            <a:r>
              <a:rPr lang="en-US" sz="3200" b="1" dirty="0">
                <a:latin typeface="+mn-lt"/>
              </a:rPr>
              <a:t>Not-for-profit and more</a:t>
            </a:r>
            <a:endParaRPr lang="en-US" sz="3200" dirty="0">
              <a:latin typeface="+mn-lt"/>
            </a:endParaRPr>
          </a:p>
        </p:txBody>
      </p:sp>
      <p:sp>
        <p:nvSpPr>
          <p:cNvPr id="3" name="Content Placeholder 2">
            <a:extLst>
              <a:ext uri="{FF2B5EF4-FFF2-40B4-BE49-F238E27FC236}">
                <a16:creationId xmlns:a16="http://schemas.microsoft.com/office/drawing/2014/main" id="{A12511F8-433D-E441-849E-642AD4058DB2}"/>
              </a:ext>
            </a:extLst>
          </p:cNvPr>
          <p:cNvSpPr>
            <a:spLocks noGrp="1"/>
          </p:cNvSpPr>
          <p:nvPr>
            <p:ph idx="1"/>
          </p:nvPr>
        </p:nvSpPr>
        <p:spPr>
          <a:xfrm>
            <a:off x="131618" y="1362203"/>
            <a:ext cx="11928764" cy="5244570"/>
          </a:xfrm>
        </p:spPr>
        <p:txBody>
          <a:bodyPr>
            <a:normAutofit lnSpcReduction="10000"/>
          </a:bodyPr>
          <a:lstStyle/>
          <a:p>
            <a:pPr lvl="1"/>
            <a:r>
              <a:rPr lang="en-US" sz="3200" b="1" dirty="0"/>
              <a:t>Distribution of </a:t>
            </a:r>
            <a:r>
              <a:rPr lang="en-US" sz="3200" b="1" dirty="0">
                <a:solidFill>
                  <a:srgbClr val="7030A0"/>
                </a:solidFill>
              </a:rPr>
              <a:t>access to information </a:t>
            </a:r>
            <a:r>
              <a:rPr lang="en-US" sz="3200" b="1" dirty="0"/>
              <a:t>was the primary mission.</a:t>
            </a:r>
          </a:p>
          <a:p>
            <a:pPr lvl="1"/>
            <a:r>
              <a:rPr lang="en-US" sz="3200" b="1" dirty="0"/>
              <a:t>Connecting people, especially across distant space and time at relatively low cost, was under-appreciated but became a primary/beneficial unintended-consequence.</a:t>
            </a:r>
          </a:p>
          <a:p>
            <a:pPr lvl="1"/>
            <a:r>
              <a:rPr lang="en-US" sz="3200" b="1" dirty="0"/>
              <a:t>Phase 1 appeared to favor egalitarian and libertarian preferences to the point of, perhaps </a:t>
            </a:r>
          </a:p>
          <a:p>
            <a:pPr lvl="2"/>
            <a:r>
              <a:rPr lang="en-US" sz="3200" b="1" dirty="0"/>
              <a:t>encouraging participative democracy as “the people” were given the means of production and distribution of content. </a:t>
            </a:r>
          </a:p>
          <a:p>
            <a:pPr lvl="2"/>
            <a:r>
              <a:rPr lang="en-US" sz="3200" b="1" dirty="0"/>
              <a:t>Some refer to this Internet as one of the most socialist spaces in American history.</a:t>
            </a:r>
          </a:p>
          <a:p>
            <a:pPr lvl="1"/>
            <a:r>
              <a:rPr lang="en-US" sz="3200" b="1" dirty="0"/>
              <a:t>Earliest access was limited to universities, R&amp;D locations, libraries, and major industry players.</a:t>
            </a:r>
          </a:p>
          <a:p>
            <a:pPr marL="457200" lvl="1" indent="0">
              <a:buNone/>
            </a:pPr>
            <a:endParaRPr lang="en-US" sz="3600" b="1" dirty="0"/>
          </a:p>
          <a:p>
            <a:endParaRPr lang="en-US" dirty="0"/>
          </a:p>
        </p:txBody>
      </p:sp>
    </p:spTree>
    <p:extLst>
      <p:ext uri="{BB962C8B-B14F-4D97-AF65-F5344CB8AC3E}">
        <p14:creationId xmlns:p14="http://schemas.microsoft.com/office/powerpoint/2010/main" val="7233313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7AA8F2-5EDA-254E-AD90-4193A18F49AB}"/>
              </a:ext>
            </a:extLst>
          </p:cNvPr>
          <p:cNvSpPr>
            <a:spLocks noGrp="1"/>
          </p:cNvSpPr>
          <p:nvPr>
            <p:ph type="title"/>
          </p:nvPr>
        </p:nvSpPr>
        <p:spPr>
          <a:xfrm>
            <a:off x="838200" y="651996"/>
            <a:ext cx="10515600" cy="1325563"/>
          </a:xfrm>
        </p:spPr>
        <p:txBody>
          <a:bodyPr>
            <a:noAutofit/>
          </a:bodyPr>
          <a:lstStyle/>
          <a:p>
            <a:pPr algn="ctr"/>
            <a:br>
              <a:rPr lang="en-US" sz="3200" b="1" dirty="0">
                <a:solidFill>
                  <a:srgbClr val="7030A0"/>
                </a:solidFill>
                <a:latin typeface="+mn-lt"/>
              </a:rPr>
            </a:br>
            <a:r>
              <a:rPr lang="en-US" sz="3200" b="1" dirty="0">
                <a:solidFill>
                  <a:srgbClr val="7030A0"/>
                </a:solidFill>
                <a:latin typeface="+mn-lt"/>
              </a:rPr>
              <a:t>Representative “radical” declaration concerning the “differences” that the Internet would make in American/Global societies:</a:t>
            </a:r>
            <a:br>
              <a:rPr lang="en-US" sz="3200" b="1" dirty="0">
                <a:solidFill>
                  <a:srgbClr val="7030A0"/>
                </a:solidFill>
                <a:latin typeface="+mn-lt"/>
              </a:rPr>
            </a:br>
            <a:r>
              <a:rPr lang="en-US" sz="3200" b="1" dirty="0">
                <a:solidFill>
                  <a:srgbClr val="7030A0"/>
                </a:solidFill>
                <a:latin typeface="+mn-lt"/>
              </a:rPr>
              <a:t>“A Declaration of the Independence of Cyberspace,” </a:t>
            </a:r>
            <a:br>
              <a:rPr lang="en-US" sz="3200" b="1" dirty="0">
                <a:solidFill>
                  <a:srgbClr val="7030A0"/>
                </a:solidFill>
                <a:latin typeface="+mn-lt"/>
              </a:rPr>
            </a:br>
            <a:r>
              <a:rPr lang="en-US" sz="3200" b="1" dirty="0">
                <a:solidFill>
                  <a:srgbClr val="7030A0"/>
                </a:solidFill>
                <a:latin typeface="+mn-lt"/>
              </a:rPr>
              <a:t>John Perry Barlow </a:t>
            </a:r>
            <a:br>
              <a:rPr lang="en-US" sz="3200" dirty="0">
                <a:solidFill>
                  <a:srgbClr val="7030A0"/>
                </a:solidFill>
                <a:latin typeface="+mn-lt"/>
              </a:rPr>
            </a:br>
            <a:endParaRPr lang="en-US" sz="3200" dirty="0">
              <a:solidFill>
                <a:srgbClr val="7030A0"/>
              </a:solidFill>
              <a:latin typeface="+mn-lt"/>
            </a:endParaRPr>
          </a:p>
        </p:txBody>
      </p:sp>
      <p:sp>
        <p:nvSpPr>
          <p:cNvPr id="3" name="Content Placeholder 2">
            <a:extLst>
              <a:ext uri="{FF2B5EF4-FFF2-40B4-BE49-F238E27FC236}">
                <a16:creationId xmlns:a16="http://schemas.microsoft.com/office/drawing/2014/main" id="{B0289CFA-4C62-F945-ACA7-B0D19132662E}"/>
              </a:ext>
            </a:extLst>
          </p:cNvPr>
          <p:cNvSpPr>
            <a:spLocks noGrp="1"/>
          </p:cNvSpPr>
          <p:nvPr>
            <p:ph idx="1"/>
          </p:nvPr>
        </p:nvSpPr>
        <p:spPr>
          <a:xfrm>
            <a:off x="-1" y="2348753"/>
            <a:ext cx="11976847" cy="4509247"/>
          </a:xfrm>
        </p:spPr>
        <p:txBody>
          <a:bodyPr/>
          <a:lstStyle/>
          <a:p>
            <a:r>
              <a:rPr lang="en-US" dirty="0">
                <a:hlinkClick r:id="rId2"/>
              </a:rPr>
              <a:t>https://www.eff.org/cyberspace-independence</a:t>
            </a:r>
            <a:endParaRPr lang="en-US" dirty="0"/>
          </a:p>
          <a:p>
            <a:r>
              <a:rPr lang="en-US" b="1" dirty="0"/>
              <a:t>Absolutely crucial to remember that this sort of thinking represented what many believed was the Internet’s promise.</a:t>
            </a:r>
          </a:p>
          <a:p>
            <a:r>
              <a:rPr lang="en-US" b="1" dirty="0"/>
              <a:t>When you read or hear about early developers or participants lamenting the ways that the Internet has turned out, keep in mind that they are not just old and slow to change.</a:t>
            </a:r>
          </a:p>
          <a:p>
            <a:pPr lvl="1"/>
            <a:r>
              <a:rPr lang="en-US" sz="2800" b="1" dirty="0"/>
              <a:t>In many cases, they were revolutionary pioneers. </a:t>
            </a:r>
          </a:p>
          <a:p>
            <a:pPr lvl="1"/>
            <a:r>
              <a:rPr lang="en-US" sz="2800" b="1" dirty="0"/>
              <a:t>Many did not envision the need for commercial applications of the technology (though they probably suspected those would someday develop).</a:t>
            </a:r>
            <a:endParaRPr lang="en-US" sz="2800" dirty="0"/>
          </a:p>
        </p:txBody>
      </p:sp>
    </p:spTree>
    <p:extLst>
      <p:ext uri="{BB962C8B-B14F-4D97-AF65-F5344CB8AC3E}">
        <p14:creationId xmlns:p14="http://schemas.microsoft.com/office/powerpoint/2010/main" val="31594812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861A17F-7346-144B-AEBC-559B48004C7A}"/>
              </a:ext>
            </a:extLst>
          </p:cNvPr>
          <p:cNvSpPr>
            <a:spLocks noGrp="1"/>
          </p:cNvSpPr>
          <p:nvPr>
            <p:ph idx="1"/>
          </p:nvPr>
        </p:nvSpPr>
        <p:spPr>
          <a:xfrm>
            <a:off x="263236" y="1452066"/>
            <a:ext cx="11536926" cy="5253534"/>
          </a:xfrm>
        </p:spPr>
        <p:txBody>
          <a:bodyPr>
            <a:normAutofit lnSpcReduction="10000"/>
          </a:bodyPr>
          <a:lstStyle/>
          <a:p>
            <a:r>
              <a:rPr lang="en-US" b="1" dirty="0"/>
              <a:t>At the point that the Internet began to diffuse, the government pulled out funding</a:t>
            </a:r>
            <a:r>
              <a:rPr lang="en-US" dirty="0"/>
              <a:t>.</a:t>
            </a:r>
          </a:p>
          <a:p>
            <a:r>
              <a:rPr lang="en-US" b="1" dirty="0"/>
              <a:t>Without another viable funding model, the US government consorted with private enterprise. </a:t>
            </a:r>
          </a:p>
          <a:p>
            <a:r>
              <a:rPr lang="en-US" b="1" dirty="0"/>
              <a:t>Government agreed to  (1) limit regulation and taxation;</a:t>
            </a:r>
          </a:p>
          <a:p>
            <a:r>
              <a:rPr lang="en-US" b="1" dirty="0"/>
              <a:t>Private enterprise agreed to (2) fund the Internet with advertising dollars.</a:t>
            </a:r>
          </a:p>
          <a:p>
            <a:r>
              <a:rPr lang="en-US" b="1" dirty="0"/>
              <a:t>To an extent, this arrangement fit the socio-economic mindset of many Silicon Valley entrepreneurs (surely then, and to an extent, even now).</a:t>
            </a:r>
          </a:p>
          <a:p>
            <a:pPr lvl="1"/>
            <a:r>
              <a:rPr lang="en-US" sz="2800" b="1" dirty="0"/>
              <a:t>Most were libertarians. </a:t>
            </a:r>
          </a:p>
          <a:p>
            <a:pPr lvl="1"/>
            <a:r>
              <a:rPr lang="en-US" sz="2800" b="1" dirty="0"/>
              <a:t>Some were outright anti-government.</a:t>
            </a:r>
          </a:p>
          <a:p>
            <a:pPr lvl="1"/>
            <a:r>
              <a:rPr lang="en-US" sz="2800" b="1" dirty="0"/>
              <a:t>What entrepreneur doesn’t love doing business without government regulation and  sales tax?</a:t>
            </a:r>
          </a:p>
        </p:txBody>
      </p:sp>
      <p:sp>
        <p:nvSpPr>
          <p:cNvPr id="6" name="Title 1">
            <a:extLst>
              <a:ext uri="{FF2B5EF4-FFF2-40B4-BE49-F238E27FC236}">
                <a16:creationId xmlns:a16="http://schemas.microsoft.com/office/drawing/2014/main" id="{E0BA103D-1865-794B-BD51-81639C4D7F9F}"/>
              </a:ext>
            </a:extLst>
          </p:cNvPr>
          <p:cNvSpPr>
            <a:spLocks noGrp="1"/>
          </p:cNvSpPr>
          <p:nvPr>
            <p:ph type="title"/>
          </p:nvPr>
        </p:nvSpPr>
        <p:spPr>
          <a:xfrm>
            <a:off x="263236" y="126503"/>
            <a:ext cx="10515600" cy="1325563"/>
          </a:xfrm>
        </p:spPr>
        <p:txBody>
          <a:bodyPr>
            <a:normAutofit/>
          </a:bodyPr>
          <a:lstStyle/>
          <a:p>
            <a:pPr algn="ctr"/>
            <a:r>
              <a:rPr lang="en-US" sz="4000" b="1" dirty="0">
                <a:solidFill>
                  <a:srgbClr val="7030A0"/>
                </a:solidFill>
                <a:latin typeface="+mn-lt"/>
              </a:rPr>
              <a:t>Phase 1</a:t>
            </a:r>
            <a:r>
              <a:rPr lang="en-US" sz="4000" b="1" dirty="0">
                <a:latin typeface="+mn-lt"/>
              </a:rPr>
              <a:t>: (not yet 1.0) </a:t>
            </a:r>
            <a:br>
              <a:rPr lang="en-US" sz="4800" b="1" dirty="0"/>
            </a:br>
            <a:r>
              <a:rPr lang="en-US" sz="3200" b="1" dirty="0">
                <a:latin typeface="+mn-lt"/>
              </a:rPr>
              <a:t>Not-for-profit and more</a:t>
            </a:r>
            <a:endParaRPr lang="en-US" sz="3200" dirty="0">
              <a:latin typeface="+mn-lt"/>
            </a:endParaRPr>
          </a:p>
        </p:txBody>
      </p:sp>
    </p:spTree>
    <p:extLst>
      <p:ext uri="{BB962C8B-B14F-4D97-AF65-F5344CB8AC3E}">
        <p14:creationId xmlns:p14="http://schemas.microsoft.com/office/powerpoint/2010/main" val="18527823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355</TotalTime>
  <Words>1891</Words>
  <Application>Microsoft Macintosh PowerPoint</Application>
  <PresentationFormat>Widescreen</PresentationFormat>
  <Paragraphs>107</Paragraphs>
  <Slides>16</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Office Theme</vt:lpstr>
      <vt:lpstr>How We Got Here Part 1 </vt:lpstr>
      <vt:lpstr>PowerPoint Presentation</vt:lpstr>
      <vt:lpstr>PowerPoint Presentation</vt:lpstr>
      <vt:lpstr>5 Phases of the Internet</vt:lpstr>
      <vt:lpstr>5 Phases of the Internet</vt:lpstr>
      <vt:lpstr>Phase 1: (pre-Internet, not even yet 1.0)</vt:lpstr>
      <vt:lpstr>Phase 1: (not yet 1.0)  Not-for-profit and more</vt:lpstr>
      <vt:lpstr> Representative “radical” declaration concerning the “differences” that the Internet would make in American/Global societies: “A Declaration of the Independence of Cyberspace,”  John Perry Barlow  </vt:lpstr>
      <vt:lpstr>Phase 1: (not yet 1.0)  Not-for-profit and more</vt:lpstr>
      <vt:lpstr>On the way to  Phase Two--Advertising Capitalism</vt:lpstr>
      <vt:lpstr>On the way to  Phase Two--Advertising Capitalism</vt:lpstr>
      <vt:lpstr>On the way to  Phase Two--Advertising Capitalism</vt:lpstr>
      <vt:lpstr>Phase Two (1.0: Static Internet with adverts):  Commercialization via Advertising Capitalism Why/How the Heck did this happen?</vt:lpstr>
      <vt:lpstr>Phase Two (1.0: Static Internet with adverts):  Commercialization via Advertising Capitalism</vt:lpstr>
      <vt:lpstr>Phase Two (1.0: Static Internet with adverts):  Commercialization via Advertising Capitalism</vt:lpstr>
      <vt:lpstr>Phase Two (1.0: Static Internet with adverts):  Commercialization via Advertising Capitalism</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 355-01 class 6: February 8, 2022 IM 355-02 class 7: February 10, 2022</dc:title>
  <dc:creator>Microsoft Office User</dc:creator>
  <cp:lastModifiedBy>Microsoft Office User</cp:lastModifiedBy>
  <cp:revision>36</cp:revision>
  <cp:lastPrinted>2022-08-11T22:10:44Z</cp:lastPrinted>
  <dcterms:created xsi:type="dcterms:W3CDTF">2022-01-24T19:15:00Z</dcterms:created>
  <dcterms:modified xsi:type="dcterms:W3CDTF">2023-01-24T15:47:32Z</dcterms:modified>
</cp:coreProperties>
</file>